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notesSlides/notesSlide5.xml" ContentType="application/vnd.openxmlformats-officedocument.presentationml.notesSlide+xml"/>
  <Override PartName="/ppt/ink/ink6.xml" ContentType="application/inkml+xml"/>
  <Override PartName="/ppt/ink/ink7.xml" ContentType="application/inkml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ink/ink8.xml" ContentType="application/inkml+xml"/>
  <Override PartName="/ppt/ink/ink9.xml" ContentType="application/inkml+xml"/>
  <Override PartName="/ppt/ink/ink10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7"/>
  </p:notesMasterIdLst>
  <p:sldIdLst>
    <p:sldId id="256" r:id="rId2"/>
    <p:sldId id="290" r:id="rId3"/>
    <p:sldId id="326" r:id="rId4"/>
    <p:sldId id="327" r:id="rId5"/>
    <p:sldId id="328" r:id="rId6"/>
    <p:sldId id="318" r:id="rId7"/>
    <p:sldId id="258" r:id="rId8"/>
    <p:sldId id="257" r:id="rId9"/>
    <p:sldId id="319" r:id="rId10"/>
    <p:sldId id="325" r:id="rId11"/>
    <p:sldId id="280" r:id="rId12"/>
    <p:sldId id="281" r:id="rId13"/>
    <p:sldId id="282" r:id="rId14"/>
    <p:sldId id="283" r:id="rId15"/>
    <p:sldId id="287" r:id="rId16"/>
    <p:sldId id="284" r:id="rId17"/>
    <p:sldId id="285" r:id="rId18"/>
    <p:sldId id="320" r:id="rId19"/>
    <p:sldId id="288" r:id="rId20"/>
    <p:sldId id="289" r:id="rId21"/>
    <p:sldId id="259" r:id="rId22"/>
    <p:sldId id="262" r:id="rId23"/>
    <p:sldId id="260" r:id="rId24"/>
    <p:sldId id="263" r:id="rId25"/>
    <p:sldId id="264" r:id="rId26"/>
    <p:sldId id="321" r:id="rId27"/>
    <p:sldId id="266" r:id="rId28"/>
    <p:sldId id="267" r:id="rId29"/>
    <p:sldId id="292" r:id="rId30"/>
    <p:sldId id="301" r:id="rId31"/>
    <p:sldId id="323" r:id="rId32"/>
    <p:sldId id="291" r:id="rId33"/>
    <p:sldId id="305" r:id="rId34"/>
    <p:sldId id="322" r:id="rId35"/>
    <p:sldId id="273" r:id="rId36"/>
    <p:sldId id="302" r:id="rId37"/>
    <p:sldId id="268" r:id="rId38"/>
    <p:sldId id="269" r:id="rId39"/>
    <p:sldId id="270" r:id="rId40"/>
    <p:sldId id="271" r:id="rId41"/>
    <p:sldId id="272" r:id="rId42"/>
    <p:sldId id="275" r:id="rId43"/>
    <p:sldId id="276" r:id="rId44"/>
    <p:sldId id="277" r:id="rId45"/>
    <p:sldId id="278" r:id="rId46"/>
    <p:sldId id="279" r:id="rId47"/>
    <p:sldId id="324" r:id="rId48"/>
    <p:sldId id="293" r:id="rId49"/>
    <p:sldId id="300" r:id="rId50"/>
    <p:sldId id="294" r:id="rId51"/>
    <p:sldId id="299" r:id="rId52"/>
    <p:sldId id="274" r:id="rId53"/>
    <p:sldId id="333" r:id="rId54"/>
    <p:sldId id="329" r:id="rId55"/>
    <p:sldId id="330" r:id="rId56"/>
    <p:sldId id="331" r:id="rId57"/>
    <p:sldId id="332" r:id="rId58"/>
    <p:sldId id="334" r:id="rId59"/>
    <p:sldId id="342" r:id="rId60"/>
    <p:sldId id="338" r:id="rId61"/>
    <p:sldId id="336" r:id="rId62"/>
    <p:sldId id="340" r:id="rId63"/>
    <p:sldId id="341" r:id="rId64"/>
    <p:sldId id="337" r:id="rId65"/>
    <p:sldId id="343" r:id="rId66"/>
    <p:sldId id="344" r:id="rId67"/>
    <p:sldId id="348" r:id="rId68"/>
    <p:sldId id="349" r:id="rId69"/>
    <p:sldId id="350" r:id="rId70"/>
    <p:sldId id="295" r:id="rId71"/>
    <p:sldId id="308" r:id="rId72"/>
    <p:sldId id="309" r:id="rId73"/>
    <p:sldId id="310" r:id="rId74"/>
    <p:sldId id="311" r:id="rId75"/>
    <p:sldId id="312" r:id="rId76"/>
    <p:sldId id="313" r:id="rId77"/>
    <p:sldId id="265" r:id="rId78"/>
    <p:sldId id="314" r:id="rId79"/>
    <p:sldId id="315" r:id="rId80"/>
    <p:sldId id="316" r:id="rId81"/>
    <p:sldId id="317" r:id="rId82"/>
    <p:sldId id="345" r:id="rId83"/>
    <p:sldId id="346" r:id="rId84"/>
    <p:sldId id="347" r:id="rId85"/>
    <p:sldId id="306" r:id="rId8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 and Table of Contents" id="{E908378C-DDB4-4A26-A6B8-45A6864B4152}">
          <p14:sldIdLst>
            <p14:sldId id="256"/>
            <p14:sldId id="290"/>
            <p14:sldId id="326"/>
            <p14:sldId id="327"/>
            <p14:sldId id="328"/>
          </p14:sldIdLst>
        </p14:section>
        <p14:section name="Dataset Point Association" id="{CD2125C4-BD76-4027-845F-613608DD1CC1}">
          <p14:sldIdLst>
            <p14:sldId id="318"/>
            <p14:sldId id="258"/>
            <p14:sldId id="257"/>
            <p14:sldId id="319"/>
            <p14:sldId id="325"/>
            <p14:sldId id="280"/>
            <p14:sldId id="281"/>
            <p14:sldId id="282"/>
            <p14:sldId id="283"/>
            <p14:sldId id="287"/>
            <p14:sldId id="284"/>
            <p14:sldId id="285"/>
            <p14:sldId id="320"/>
            <p14:sldId id="288"/>
            <p14:sldId id="289"/>
          </p14:sldIdLst>
        </p14:section>
        <p14:section name="All About Patches" id="{23E73E07-7E82-4B40-B4B3-7C4577202AA6}">
          <p14:sldIdLst>
            <p14:sldId id="259"/>
            <p14:sldId id="262"/>
            <p14:sldId id="260"/>
            <p14:sldId id="263"/>
            <p14:sldId id="264"/>
          </p14:sldIdLst>
        </p14:section>
        <p14:section name="Vehicle Collision detection" id="{1BA514A4-F310-4783-80FD-F0814EC2130D}">
          <p14:sldIdLst>
            <p14:sldId id="321"/>
            <p14:sldId id="266"/>
            <p14:sldId id="267"/>
            <p14:sldId id="292"/>
            <p14:sldId id="301"/>
            <p14:sldId id="323"/>
            <p14:sldId id="291"/>
            <p14:sldId id="305"/>
            <p14:sldId id="322"/>
            <p14:sldId id="273"/>
            <p14:sldId id="302"/>
            <p14:sldId id="268"/>
            <p14:sldId id="269"/>
            <p14:sldId id="270"/>
            <p14:sldId id="271"/>
            <p14:sldId id="272"/>
            <p14:sldId id="275"/>
            <p14:sldId id="276"/>
            <p14:sldId id="277"/>
            <p14:sldId id="278"/>
            <p14:sldId id="279"/>
            <p14:sldId id="324"/>
            <p14:sldId id="293"/>
            <p14:sldId id="300"/>
            <p14:sldId id="294"/>
            <p14:sldId id="299"/>
            <p14:sldId id="274"/>
            <p14:sldId id="333"/>
            <p14:sldId id="329"/>
            <p14:sldId id="330"/>
            <p14:sldId id="331"/>
            <p14:sldId id="332"/>
            <p14:sldId id="334"/>
            <p14:sldId id="342"/>
            <p14:sldId id="338"/>
            <p14:sldId id="336"/>
            <p14:sldId id="340"/>
            <p14:sldId id="341"/>
            <p14:sldId id="337"/>
            <p14:sldId id="343"/>
            <p14:sldId id="344"/>
            <p14:sldId id="348"/>
            <p14:sldId id="349"/>
            <p14:sldId id="350"/>
            <p14:sldId id="295"/>
            <p14:sldId id="308"/>
            <p14:sldId id="309"/>
            <p14:sldId id="310"/>
            <p14:sldId id="311"/>
            <p14:sldId id="312"/>
            <p14:sldId id="313"/>
            <p14:sldId id="265"/>
            <p14:sldId id="314"/>
            <p14:sldId id="315"/>
            <p14:sldId id="316"/>
            <p14:sldId id="317"/>
            <p14:sldId id="345"/>
            <p14:sldId id="346"/>
            <p14:sldId id="347"/>
            <p14:sldId id="30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04" autoAdjust="0"/>
    <p:restoredTop sz="94660"/>
  </p:normalViewPr>
  <p:slideViewPr>
    <p:cSldViewPr snapToGrid="0">
      <p:cViewPr varScale="1">
        <p:scale>
          <a:sx n="78" d="100"/>
          <a:sy n="78" d="100"/>
        </p:scale>
        <p:origin x="869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theme" Target="theme/theme1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9T08:39:11.8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24575,'0'0'-8191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8T12:51:30.57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24575,'0'0'-8191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7T10:06:41.64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24575,'0'0'-8191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7T10:06:44.82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24575,'0'0'-8191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7T10:06:47.92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24575,'0'0'-8191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7T10:06:50.49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24575,'0'0'-8191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8T07:17:06.036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0 24575,'0'0'-8191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7T06:53:50.26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24575,'0'0'-8191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8T13:40:02.27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1 1 24575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8T12:45:22.57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24575,'0'0'-8191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3E1A35-698C-406A-A16F-0460157873F6}" type="datetimeFigureOut">
              <a:rPr lang="en-US" smtClean="0"/>
              <a:t>7/8/2022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41B174-E5B6-47EF-852F-6368326A4E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873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E0EAEE-21E3-2744-B3ED-5B4C3849BB5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2498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E0EAEE-21E3-2744-B3ED-5B4C3849BB5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2245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41B174-E5B6-47EF-852F-6368326A4E18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2101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41B174-E5B6-47EF-852F-6368326A4E18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9007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41B174-E5B6-47EF-852F-6368326A4E18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5835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41B174-E5B6-47EF-852F-6368326A4E18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5635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41B174-E5B6-47EF-852F-6368326A4E18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0017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43118-2423-7F4F-C885-66025B5931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76DE562-264C-F0B3-38A5-34596B03B3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A1A184-6832-114F-109A-70ADAAA8D0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4D0EB-9CB2-409E-BDB2-40FDDC916085}" type="datetimeFigureOut">
              <a:rPr lang="en-US" smtClean="0"/>
              <a:t>7/8/2022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2C827C-8A7A-EE34-0313-B2E2F41BCB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CE50AC-C347-562F-836B-F31E7B786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444890-8806-4B6F-9B89-D93E1C7DF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4437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8A7F0B-0EBE-9DA1-F823-FA51D3E931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976EBD-77FE-87F7-46F8-C55A35E6B6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DD2712-8653-093C-0F9C-7F446EDFB7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4D0EB-9CB2-409E-BDB2-40FDDC916085}" type="datetimeFigureOut">
              <a:rPr lang="en-US" smtClean="0"/>
              <a:t>7/8/2022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7CF067-C9F3-8D23-03A6-7595AFEE50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5F8263-4D49-C071-B409-14991D4880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444890-8806-4B6F-9B89-D93E1C7DF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7395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A79E3B1-6DBF-DE0A-F457-66599A637DD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7084A6-4C31-2DD7-FC09-BB238BAD44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FCF6B0-716C-E94E-F96D-BF83FA3E81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4D0EB-9CB2-409E-BDB2-40FDDC916085}" type="datetimeFigureOut">
              <a:rPr lang="en-US" smtClean="0"/>
              <a:t>7/8/2022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7D44B6-24CD-B659-5FD8-ACEF4D98E8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8720EF-0F2E-20A8-22AF-03FC25DBC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444890-8806-4B6F-9B89-D93E1C7DF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2111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E1C153-1EB7-C0A5-862B-F06B489BA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390002-1562-F745-4AD0-388BF9B1BA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052B95-D3EA-F40A-0117-3B798DB408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4D0EB-9CB2-409E-BDB2-40FDDC916085}" type="datetimeFigureOut">
              <a:rPr lang="en-US" smtClean="0"/>
              <a:t>7/8/2022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9AC235-AD26-F655-5A10-00B626F80F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D4D026-D71E-B992-90BF-C13E828CF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444890-8806-4B6F-9B89-D93E1C7DF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5950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B0374-0E07-A70D-E807-69E827E311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88DA4A-1B09-018E-485D-099A95D8A5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FAB839-22CA-A420-EDE1-37F0E122F4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4D0EB-9CB2-409E-BDB2-40FDDC916085}" type="datetimeFigureOut">
              <a:rPr lang="en-US" smtClean="0"/>
              <a:t>7/8/2022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2A414D-0628-1583-DA8D-BBDC6D2268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8DA017-C34E-2280-F78F-390DFFB03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444890-8806-4B6F-9B89-D93E1C7DF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49583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6FF553-C6DB-59C7-6EF1-5A8B014FC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591A39-29EB-888D-8F7D-9A96AF82D2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0CC035-A94A-07E8-6294-98EE441D0A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16E0EF-7BFD-F1D1-6C53-9B950EAB03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4D0EB-9CB2-409E-BDB2-40FDDC916085}" type="datetimeFigureOut">
              <a:rPr lang="en-US" smtClean="0"/>
              <a:t>7/8/2022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B96CE7-D3D8-4DD6-1FCC-DE595DEE66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EBC192-DEAB-E73D-8923-BC834BB18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444890-8806-4B6F-9B89-D93E1C7DF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1208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31CDCF-E2F0-8374-1EB3-C7A38FC7A7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23BC29-DD11-61AB-6245-EF50C970E2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AECDB0C-F5A4-0EEF-462C-23855EB6E8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71E656-4519-D0B5-EAFA-8503EDC429F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2792ECE-833F-4A2F-02BC-E830B47BDB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B10FC63-78F8-C19C-CF69-C2601C151F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4D0EB-9CB2-409E-BDB2-40FDDC916085}" type="datetimeFigureOut">
              <a:rPr lang="en-US" smtClean="0"/>
              <a:t>7/8/2022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496B7D0-6881-C0C8-B688-D80DA197EB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30D470C-47F2-7631-BB85-551E17AE88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444890-8806-4B6F-9B89-D93E1C7DF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5379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7E9B77-AA01-6362-DC1F-119371472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1EE6A33-40E6-572A-1542-98AAD47520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4D0EB-9CB2-409E-BDB2-40FDDC916085}" type="datetimeFigureOut">
              <a:rPr lang="en-US" smtClean="0"/>
              <a:t>7/8/2022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2790B8-3D58-F830-CC37-7D9A009417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ECA67F-53FD-9586-06A6-C6FBE3020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444890-8806-4B6F-9B89-D93E1C7DF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6341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55EB7DE-F61C-98CA-CA41-21C81556CB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4D0EB-9CB2-409E-BDB2-40FDDC916085}" type="datetimeFigureOut">
              <a:rPr lang="en-US" smtClean="0"/>
              <a:t>7/8/2022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126C606-F6CA-FFFE-6AF2-4CA19CD097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74EFAC-93AD-1E83-232E-89402F90A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444890-8806-4B6F-9B89-D93E1C7DF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7538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C41971-8DFD-AE78-80EE-A15273880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902C0C-783A-3A7D-1236-F45960FFA6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38D696-A595-0ABE-93C9-D16571A165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69934B-A1D0-934B-CC06-4C0A37A7B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4D0EB-9CB2-409E-BDB2-40FDDC916085}" type="datetimeFigureOut">
              <a:rPr lang="en-US" smtClean="0"/>
              <a:t>7/8/2022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E6744D-261C-1108-43C9-5088AE595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E1EEB0-D013-8EB5-DFEC-AF0E71253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444890-8806-4B6F-9B89-D93E1C7DF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1021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673D3-7880-2447-6568-711794D99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1EA488E-F598-F07A-3B91-83157DDD4A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2294F9-1FF5-349B-2F5C-7C1D06D2E7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9F024B-3FBD-436D-AA32-9EBC911EA0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4D0EB-9CB2-409E-BDB2-40FDDC916085}" type="datetimeFigureOut">
              <a:rPr lang="en-US" smtClean="0"/>
              <a:t>7/8/2022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7F8B4A-316B-15ED-C9FC-7F80874A3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8D269D-8720-AD15-B480-F9BC75090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444890-8806-4B6F-9B89-D93E1C7DF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2900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91C8102-B581-C77E-5989-12107EDE1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C55504-8E1D-F65D-55D3-844E953FA0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50071E-F9C6-CBB5-EB85-0AD96008A00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04D0EB-9CB2-409E-BDB2-40FDDC916085}" type="datetimeFigureOut">
              <a:rPr lang="en-US" smtClean="0"/>
              <a:t>7/8/2022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B0CB67-2B45-25BE-AD97-062138083A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2D3024-CF4F-25E9-630B-EDAB4B4E23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444890-8806-4B6F-9B89-D93E1C7DF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0594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athworks.com/help/releases/R2022a/stats/referencelist.html?type=app&amp;listtype=cat&amp;category=index&amp;blocktype=all&amp;capability=" TargetMode="External"/><Relationship Id="rId2" Type="http://schemas.openxmlformats.org/officeDocument/2006/relationships/hyperlink" Target="https://www.mathworks.com/help/stats/knnsearch.html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microsoft.com/office/2007/relationships/hdphoto" Target="../media/hdphoto1.wdp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microsoft.com/office/2007/relationships/hdphoto" Target="../media/hdphoto1.wdp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athworks.com/help/map/ref/polyxpoly.html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e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emf"/><Relationship Id="rId5" Type="http://schemas.openxmlformats.org/officeDocument/2006/relationships/image" Target="../media/image40.emf"/><Relationship Id="rId4" Type="http://schemas.openxmlformats.org/officeDocument/2006/relationships/image" Target="../media/image39.emf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5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4" Type="http://schemas.microsoft.com/office/2007/relationships/hdphoto" Target="../media/hdphoto1.wdp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3" Type="http://schemas.openxmlformats.org/officeDocument/2006/relationships/image" Target="../media/image19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2.xml"/><Relationship Id="rId5" Type="http://schemas.microsoft.com/office/2007/relationships/hdphoto" Target="../media/hdphoto1.wdp"/><Relationship Id="rId10" Type="http://schemas.openxmlformats.org/officeDocument/2006/relationships/customXml" Target="../ink/ink5.xml"/><Relationship Id="rId4" Type="http://schemas.openxmlformats.org/officeDocument/2006/relationships/image" Target="../media/image20.png"/><Relationship Id="rId9" Type="http://schemas.openxmlformats.org/officeDocument/2006/relationships/customXml" Target="../ink/ink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4.png"/><Relationship Id="rId5" Type="http://schemas.openxmlformats.org/officeDocument/2006/relationships/customXml" Target="../ink/ink7.xml"/><Relationship Id="rId4" Type="http://schemas.microsoft.com/office/2007/relationships/hdphoto" Target="../media/hdphoto1.wdp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2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3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6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5.pn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6.png"/><Relationship Id="rId5" Type="http://schemas.openxmlformats.org/officeDocument/2006/relationships/customXml" Target="../ink/ink9.xml"/><Relationship Id="rId4" Type="http://schemas.microsoft.com/office/2007/relationships/hdphoto" Target="../media/hdphoto1.wdp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6.png"/><Relationship Id="rId5" Type="http://schemas.openxmlformats.org/officeDocument/2006/relationships/customXml" Target="../ink/ink10.xml"/><Relationship Id="rId4" Type="http://schemas.microsoft.com/office/2007/relationships/hdphoto" Target="../media/hdphoto1.wdp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ired.com/2017/02/self-driving-cars-cant-even-construction-zones/" TargetMode="External"/><Relationship Id="rId2" Type="http://schemas.openxmlformats.org/officeDocument/2006/relationships/hyperlink" Target="https://www.istockphoto.com/photos/road-construction-barrels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randyakin.com/blog/2019/12/29/sideswipe-car-accidents-203205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06FE6AE0-48D2-1C75-177F-A4415E23CA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171"/>
            <a:ext cx="12192000" cy="6860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B38AA4A-1966-1923-6761-F7B77B5FE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56184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Detecting Collisions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011A22-F62A-112B-E1A3-DBA0F42F03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684206"/>
            <a:ext cx="9144000" cy="571757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By Shashank Garikipati on 6/28/2022</a:t>
            </a:r>
          </a:p>
        </p:txBody>
      </p:sp>
    </p:spTree>
    <p:extLst>
      <p:ext uri="{BB962C8B-B14F-4D97-AF65-F5344CB8AC3E}">
        <p14:creationId xmlns:p14="http://schemas.microsoft.com/office/powerpoint/2010/main" val="39154347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CB6E3F-721D-744B-D3ED-BA19E67D0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Associating XY points in one dataset (A map) to another dataset (waypoints) is a useful tool when working with construction zones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713289-33AA-9E71-F4F5-494C178212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1773" y="2055557"/>
            <a:ext cx="5334000" cy="4000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6C84AF2-D438-F4F6-8B62-7A25E9192262}"/>
              </a:ext>
            </a:extLst>
          </p:cNvPr>
          <p:cNvSpPr txBox="1"/>
          <p:nvPr/>
        </p:nvSpPr>
        <p:spPr>
          <a:xfrm>
            <a:off x="3699302" y="5960192"/>
            <a:ext cx="3519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Plot showing association of points</a:t>
            </a:r>
          </a:p>
        </p:txBody>
      </p:sp>
    </p:spTree>
    <p:extLst>
      <p:ext uri="{BB962C8B-B14F-4D97-AF65-F5344CB8AC3E}">
        <p14:creationId xmlns:p14="http://schemas.microsoft.com/office/powerpoint/2010/main" val="21773798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B228C8-3B99-2290-7DEC-4D8030FC58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X,Y points from two different datasets can be paired as an application of machine leaning (k-nearest neighbor algorithm)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8F8CDA4-06ED-A9BB-E5A2-019C15D726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7232" y="2118386"/>
            <a:ext cx="5334000" cy="40005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CF3ADE8-F8FA-A914-AB76-4020C199679E}"/>
              </a:ext>
            </a:extLst>
          </p:cNvPr>
          <p:cNvSpPr txBox="1"/>
          <p:nvPr/>
        </p:nvSpPr>
        <p:spPr>
          <a:xfrm>
            <a:off x="2870438" y="5934220"/>
            <a:ext cx="4967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Zoomed in version of the plot on the previous slide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9777A7-E485-AC73-5949-ADAD7D31C41C}"/>
              </a:ext>
            </a:extLst>
          </p:cNvPr>
          <p:cNvSpPr txBox="1"/>
          <p:nvPr/>
        </p:nvSpPr>
        <p:spPr>
          <a:xfrm>
            <a:off x="6676104" y="1209450"/>
            <a:ext cx="711363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>
                <a:solidFill>
                  <a:srgbClr val="008013"/>
                </a:solidFill>
                <a:latin typeface="Menlo"/>
              </a:defRPr>
            </a:lvl1pPr>
          </a:lstStyle>
          <a:p>
            <a:r>
              <a:rPr lang="en-US" dirty="0"/>
              <a:t>Function: </a:t>
            </a:r>
            <a:r>
              <a:rPr lang="en-US" sz="1800" b="0" i="0" dirty="0" err="1">
                <a:solidFill>
                  <a:srgbClr val="008013"/>
                </a:solidFill>
                <a:effectLst/>
                <a:latin typeface="Menlo"/>
              </a:rPr>
              <a:t>fcn_Points_pairXYdata.m</a:t>
            </a:r>
            <a:r>
              <a:rPr lang="en-US" sz="1800" b="0" i="0" dirty="0">
                <a:solidFill>
                  <a:srgbClr val="008013"/>
                </a:solidFill>
                <a:effectLst/>
                <a:latin typeface="Menlo"/>
              </a:rPr>
              <a:t> </a:t>
            </a:r>
          </a:p>
          <a:p>
            <a:r>
              <a:rPr lang="en-US" dirty="0"/>
              <a:t>Script: </a:t>
            </a:r>
            <a:r>
              <a:rPr lang="en-US" sz="1800" b="0" i="0" dirty="0" err="1">
                <a:solidFill>
                  <a:srgbClr val="008013"/>
                </a:solidFill>
                <a:effectLst/>
                <a:latin typeface="Menlo"/>
              </a:rPr>
              <a:t>script_test_fcn_Points_pairXYdata.m</a:t>
            </a:r>
            <a:endParaRPr lang="en-US" sz="1800" b="0" i="0" dirty="0">
              <a:effectLst/>
              <a:latin typeface="Menlo"/>
            </a:endParaRPr>
          </a:p>
        </p:txBody>
      </p:sp>
    </p:spTree>
    <p:extLst>
      <p:ext uri="{BB962C8B-B14F-4D97-AF65-F5344CB8AC3E}">
        <p14:creationId xmlns:p14="http://schemas.microsoft.com/office/powerpoint/2010/main" val="36206017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20E1EA-1ED1-6D49-8D0C-928CE3E14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 this problem, we want to associate X,Y data points in one data set (a map, for example) with X,Y data points in another data 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5AE320-F0E5-7F4A-9F76-9F18FDDAB4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99735"/>
            <a:ext cx="10515600" cy="2226371"/>
          </a:xfrm>
        </p:spPr>
        <p:txBody>
          <a:bodyPr>
            <a:normAutofit/>
          </a:bodyPr>
          <a:lstStyle/>
          <a:p>
            <a:r>
              <a:rPr lang="en-US" dirty="0"/>
              <a:t>The data sets are not assumed to be sorted or have the same number of points.</a:t>
            </a:r>
          </a:p>
          <a:p>
            <a:r>
              <a:rPr lang="en-US" dirty="0"/>
              <a:t>A graphical depiction is given for two data sets here: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77066F3-5564-8B4B-82A9-AC8EE79DCFC6}"/>
              </a:ext>
            </a:extLst>
          </p:cNvPr>
          <p:cNvGrpSpPr/>
          <p:nvPr/>
        </p:nvGrpSpPr>
        <p:grpSpPr>
          <a:xfrm>
            <a:off x="3208842" y="4150507"/>
            <a:ext cx="5570980" cy="2020639"/>
            <a:chOff x="3268219" y="3860796"/>
            <a:chExt cx="5570980" cy="2020639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1138484A-61AB-D14B-BB38-309CDD415E7E}"/>
                </a:ext>
              </a:extLst>
            </p:cNvPr>
            <p:cNvSpPr/>
            <p:nvPr/>
          </p:nvSpPr>
          <p:spPr>
            <a:xfrm>
              <a:off x="3352800" y="3919699"/>
              <a:ext cx="190005" cy="19000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06A0010A-03CB-3349-8CC1-23DA258FCEE2}"/>
                </a:ext>
              </a:extLst>
            </p:cNvPr>
            <p:cNvSpPr/>
            <p:nvPr/>
          </p:nvSpPr>
          <p:spPr>
            <a:xfrm>
              <a:off x="4112821" y="4062203"/>
              <a:ext cx="190005" cy="19000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447A3A4F-53F1-5A45-921E-A1684E2DF170}"/>
                </a:ext>
              </a:extLst>
            </p:cNvPr>
            <p:cNvSpPr/>
            <p:nvPr/>
          </p:nvSpPr>
          <p:spPr>
            <a:xfrm>
              <a:off x="5953496" y="4608468"/>
              <a:ext cx="190005" cy="19000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D2A99C23-D188-1840-B413-6950340E397C}"/>
                </a:ext>
              </a:extLst>
            </p:cNvPr>
            <p:cNvSpPr/>
            <p:nvPr/>
          </p:nvSpPr>
          <p:spPr>
            <a:xfrm>
              <a:off x="4979719" y="4406588"/>
              <a:ext cx="190005" cy="19000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8EA350EC-85F7-4D4B-9A01-70DD61AFC54E}"/>
                </a:ext>
              </a:extLst>
            </p:cNvPr>
            <p:cNvSpPr/>
            <p:nvPr/>
          </p:nvSpPr>
          <p:spPr>
            <a:xfrm>
              <a:off x="7319158" y="4703472"/>
              <a:ext cx="190005" cy="19000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AFE8D6E-020C-6E43-94FE-428A933D21FA}"/>
                </a:ext>
              </a:extLst>
            </p:cNvPr>
            <p:cNvSpPr/>
            <p:nvPr/>
          </p:nvSpPr>
          <p:spPr>
            <a:xfrm>
              <a:off x="8364187" y="4679722"/>
              <a:ext cx="190005" cy="19000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8806823-8417-C842-AD61-E40514A394D5}"/>
                </a:ext>
              </a:extLst>
            </p:cNvPr>
            <p:cNvSpPr/>
            <p:nvPr/>
          </p:nvSpPr>
          <p:spPr>
            <a:xfrm>
              <a:off x="8162306" y="4454091"/>
              <a:ext cx="190005" cy="19000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A97F9AD-509B-9D48-A93C-5F320C62681E}"/>
                </a:ext>
              </a:extLst>
            </p:cNvPr>
            <p:cNvSpPr/>
            <p:nvPr/>
          </p:nvSpPr>
          <p:spPr>
            <a:xfrm>
              <a:off x="7117277" y="4489717"/>
              <a:ext cx="190005" cy="19000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2142C7D3-3F63-F542-8025-F73D2DD496BE}"/>
                </a:ext>
              </a:extLst>
            </p:cNvPr>
            <p:cNvSpPr/>
            <p:nvPr/>
          </p:nvSpPr>
          <p:spPr>
            <a:xfrm>
              <a:off x="5739740" y="4477841"/>
              <a:ext cx="190005" cy="19000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7ABB592-5267-0F4F-B82A-E9BD4A99D914}"/>
                </a:ext>
              </a:extLst>
            </p:cNvPr>
            <p:cNvSpPr/>
            <p:nvPr/>
          </p:nvSpPr>
          <p:spPr>
            <a:xfrm>
              <a:off x="4908467" y="4596594"/>
              <a:ext cx="190005" cy="19000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A381B57-3171-ED48-ACA6-273113D64FC1}"/>
                </a:ext>
              </a:extLst>
            </p:cNvPr>
            <p:cNvSpPr/>
            <p:nvPr/>
          </p:nvSpPr>
          <p:spPr>
            <a:xfrm>
              <a:off x="4089070" y="4323461"/>
              <a:ext cx="190005" cy="19000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E96129F8-3D97-FD49-BA40-FCE76D4CD4D2}"/>
                </a:ext>
              </a:extLst>
            </p:cNvPr>
            <p:cNvSpPr/>
            <p:nvPr/>
          </p:nvSpPr>
          <p:spPr>
            <a:xfrm>
              <a:off x="3554681" y="3872199"/>
              <a:ext cx="190005" cy="19000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AA05AAA8-EF98-204A-B055-A660A09D6080}"/>
                </a:ext>
              </a:extLst>
            </p:cNvPr>
            <p:cNvSpPr/>
            <p:nvPr/>
          </p:nvSpPr>
          <p:spPr>
            <a:xfrm>
              <a:off x="3364676" y="5296428"/>
              <a:ext cx="190005" cy="19000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E1F4389B-9DFA-4144-8D37-BBAC6503BCE4}"/>
                </a:ext>
              </a:extLst>
            </p:cNvPr>
            <p:cNvSpPr/>
            <p:nvPr/>
          </p:nvSpPr>
          <p:spPr>
            <a:xfrm>
              <a:off x="3364676" y="5601767"/>
              <a:ext cx="190005" cy="19000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9CECD28-F13A-454B-B87F-1CF97879B4AF}"/>
                </a:ext>
              </a:extLst>
            </p:cNvPr>
            <p:cNvSpPr txBox="1"/>
            <p:nvPr/>
          </p:nvSpPr>
          <p:spPr>
            <a:xfrm>
              <a:off x="3632542" y="5512103"/>
              <a:ext cx="11483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Data Set B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F2B9BC0-BCF5-2C4B-8767-8E128BB77443}"/>
                </a:ext>
              </a:extLst>
            </p:cNvPr>
            <p:cNvSpPr txBox="1"/>
            <p:nvPr/>
          </p:nvSpPr>
          <p:spPr>
            <a:xfrm>
              <a:off x="3632542" y="5203345"/>
              <a:ext cx="11563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Data Set A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AF07C66C-A979-9145-BD10-4C4663349B48}"/>
                </a:ext>
              </a:extLst>
            </p:cNvPr>
            <p:cNvSpPr/>
            <p:nvPr/>
          </p:nvSpPr>
          <p:spPr>
            <a:xfrm>
              <a:off x="8649194" y="4489717"/>
              <a:ext cx="190005" cy="19000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CCE39C64-5052-8140-8AD5-100B639DF979}"/>
                </a:ext>
              </a:extLst>
            </p:cNvPr>
            <p:cNvSpPr/>
            <p:nvPr/>
          </p:nvSpPr>
          <p:spPr>
            <a:xfrm>
              <a:off x="6535387" y="4620343"/>
              <a:ext cx="190005" cy="19000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9CC1000C-687F-9247-982B-91EB7674EF20}"/>
                </a:ext>
              </a:extLst>
            </p:cNvPr>
            <p:cNvSpPr/>
            <p:nvPr/>
          </p:nvSpPr>
          <p:spPr>
            <a:xfrm rot="20913327">
              <a:off x="3268219" y="3860796"/>
              <a:ext cx="563295" cy="283506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0D1052B7-BD3D-E84C-A9D2-DB5A91E773DC}"/>
                </a:ext>
              </a:extLst>
            </p:cNvPr>
            <p:cNvSpPr/>
            <p:nvPr/>
          </p:nvSpPr>
          <p:spPr>
            <a:xfrm rot="16564018">
              <a:off x="3936127" y="4120159"/>
              <a:ext cx="537944" cy="321475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A4447B08-5753-B34E-8968-02E371D0055F}"/>
                </a:ext>
              </a:extLst>
            </p:cNvPr>
            <p:cNvSpPr/>
            <p:nvPr/>
          </p:nvSpPr>
          <p:spPr>
            <a:xfrm rot="17213854">
              <a:off x="4713388" y="4494283"/>
              <a:ext cx="647244" cy="252471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0CC4DBD4-3E6F-0644-B1F7-3933C4927588}"/>
                </a:ext>
              </a:extLst>
            </p:cNvPr>
            <p:cNvSpPr/>
            <p:nvPr/>
          </p:nvSpPr>
          <p:spPr>
            <a:xfrm rot="12893722">
              <a:off x="5605779" y="4523374"/>
              <a:ext cx="694010" cy="252535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2DE5C67E-FA91-7743-80A6-799B803C14F7}"/>
                </a:ext>
              </a:extLst>
            </p:cNvPr>
            <p:cNvSpPr/>
            <p:nvPr/>
          </p:nvSpPr>
          <p:spPr>
            <a:xfrm rot="13664020">
              <a:off x="6970858" y="4560856"/>
              <a:ext cx="694139" cy="270258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7E6F488-30AC-DB4A-BA91-32EFEEE9E7F8}"/>
                </a:ext>
              </a:extLst>
            </p:cNvPr>
            <p:cNvSpPr/>
            <p:nvPr/>
          </p:nvSpPr>
          <p:spPr>
            <a:xfrm rot="13983780">
              <a:off x="8025384" y="4538207"/>
              <a:ext cx="674236" cy="274185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58479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20E1EA-1ED1-6D49-8D0C-928CE3E14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Association of XY points to XY points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5AE320-F0E5-7F4A-9F76-9F18FDDAB4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6200" y="3696935"/>
            <a:ext cx="10515600" cy="2795940"/>
          </a:xfrm>
        </p:spPr>
        <p:txBody>
          <a:bodyPr>
            <a:normAutofit/>
          </a:bodyPr>
          <a:lstStyle/>
          <a:p>
            <a:r>
              <a:rPr lang="en-US" dirty="0"/>
              <a:t>The data sets are likely to have some points that are “mutual matches” where a pair of points in set A and set B are each the closest point to the point in the opposing data set.</a:t>
            </a:r>
          </a:p>
          <a:p>
            <a:r>
              <a:rPr lang="en-US" dirty="0"/>
              <a:t>The data sets are also likely to have points that do not have a close match once all of the mutual matches have been assigned.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77066F3-5564-8B4B-82A9-AC8EE79DCFC6}"/>
              </a:ext>
            </a:extLst>
          </p:cNvPr>
          <p:cNvGrpSpPr/>
          <p:nvPr/>
        </p:nvGrpSpPr>
        <p:grpSpPr>
          <a:xfrm>
            <a:off x="3042587" y="1508043"/>
            <a:ext cx="5570980" cy="2020639"/>
            <a:chOff x="3268219" y="3860796"/>
            <a:chExt cx="5570980" cy="2020639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1138484A-61AB-D14B-BB38-309CDD415E7E}"/>
                </a:ext>
              </a:extLst>
            </p:cNvPr>
            <p:cNvSpPr/>
            <p:nvPr/>
          </p:nvSpPr>
          <p:spPr>
            <a:xfrm>
              <a:off x="3352800" y="3919699"/>
              <a:ext cx="190005" cy="19000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06A0010A-03CB-3349-8CC1-23DA258FCEE2}"/>
                </a:ext>
              </a:extLst>
            </p:cNvPr>
            <p:cNvSpPr/>
            <p:nvPr/>
          </p:nvSpPr>
          <p:spPr>
            <a:xfrm>
              <a:off x="4112821" y="4062203"/>
              <a:ext cx="190005" cy="19000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447A3A4F-53F1-5A45-921E-A1684E2DF170}"/>
                </a:ext>
              </a:extLst>
            </p:cNvPr>
            <p:cNvSpPr/>
            <p:nvPr/>
          </p:nvSpPr>
          <p:spPr>
            <a:xfrm>
              <a:off x="5953496" y="4608468"/>
              <a:ext cx="190005" cy="19000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D2A99C23-D188-1840-B413-6950340E397C}"/>
                </a:ext>
              </a:extLst>
            </p:cNvPr>
            <p:cNvSpPr/>
            <p:nvPr/>
          </p:nvSpPr>
          <p:spPr>
            <a:xfrm>
              <a:off x="4979719" y="4406588"/>
              <a:ext cx="190005" cy="19000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8EA350EC-85F7-4D4B-9A01-70DD61AFC54E}"/>
                </a:ext>
              </a:extLst>
            </p:cNvPr>
            <p:cNvSpPr/>
            <p:nvPr/>
          </p:nvSpPr>
          <p:spPr>
            <a:xfrm>
              <a:off x="7319158" y="4703472"/>
              <a:ext cx="190005" cy="19000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AFE8D6E-020C-6E43-94FE-428A933D21FA}"/>
                </a:ext>
              </a:extLst>
            </p:cNvPr>
            <p:cNvSpPr/>
            <p:nvPr/>
          </p:nvSpPr>
          <p:spPr>
            <a:xfrm>
              <a:off x="8364187" y="4679722"/>
              <a:ext cx="190005" cy="19000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8806823-8417-C842-AD61-E40514A394D5}"/>
                </a:ext>
              </a:extLst>
            </p:cNvPr>
            <p:cNvSpPr/>
            <p:nvPr/>
          </p:nvSpPr>
          <p:spPr>
            <a:xfrm>
              <a:off x="8162306" y="4454091"/>
              <a:ext cx="190005" cy="19000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A97F9AD-509B-9D48-A93C-5F320C62681E}"/>
                </a:ext>
              </a:extLst>
            </p:cNvPr>
            <p:cNvSpPr/>
            <p:nvPr/>
          </p:nvSpPr>
          <p:spPr>
            <a:xfrm>
              <a:off x="7117277" y="4489717"/>
              <a:ext cx="190005" cy="19000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2142C7D3-3F63-F542-8025-F73D2DD496BE}"/>
                </a:ext>
              </a:extLst>
            </p:cNvPr>
            <p:cNvSpPr/>
            <p:nvPr/>
          </p:nvSpPr>
          <p:spPr>
            <a:xfrm>
              <a:off x="5739740" y="4477841"/>
              <a:ext cx="190005" cy="19000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7ABB592-5267-0F4F-B82A-E9BD4A99D914}"/>
                </a:ext>
              </a:extLst>
            </p:cNvPr>
            <p:cNvSpPr/>
            <p:nvPr/>
          </p:nvSpPr>
          <p:spPr>
            <a:xfrm>
              <a:off x="4908467" y="4596594"/>
              <a:ext cx="190005" cy="19000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A381B57-3171-ED48-ACA6-273113D64FC1}"/>
                </a:ext>
              </a:extLst>
            </p:cNvPr>
            <p:cNvSpPr/>
            <p:nvPr/>
          </p:nvSpPr>
          <p:spPr>
            <a:xfrm>
              <a:off x="4089070" y="4323461"/>
              <a:ext cx="190005" cy="19000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E96129F8-3D97-FD49-BA40-FCE76D4CD4D2}"/>
                </a:ext>
              </a:extLst>
            </p:cNvPr>
            <p:cNvSpPr/>
            <p:nvPr/>
          </p:nvSpPr>
          <p:spPr>
            <a:xfrm>
              <a:off x="3554681" y="3872199"/>
              <a:ext cx="190005" cy="19000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AA05AAA8-EF98-204A-B055-A660A09D6080}"/>
                </a:ext>
              </a:extLst>
            </p:cNvPr>
            <p:cNvSpPr/>
            <p:nvPr/>
          </p:nvSpPr>
          <p:spPr>
            <a:xfrm>
              <a:off x="3364676" y="5296428"/>
              <a:ext cx="190005" cy="19000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E1F4389B-9DFA-4144-8D37-BBAC6503BCE4}"/>
                </a:ext>
              </a:extLst>
            </p:cNvPr>
            <p:cNvSpPr/>
            <p:nvPr/>
          </p:nvSpPr>
          <p:spPr>
            <a:xfrm>
              <a:off x="3364676" y="5601767"/>
              <a:ext cx="190005" cy="19000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9CECD28-F13A-454B-B87F-1CF97879B4AF}"/>
                </a:ext>
              </a:extLst>
            </p:cNvPr>
            <p:cNvSpPr txBox="1"/>
            <p:nvPr/>
          </p:nvSpPr>
          <p:spPr>
            <a:xfrm>
              <a:off x="3632542" y="5512103"/>
              <a:ext cx="11483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Data Set B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F2B9BC0-BCF5-2C4B-8767-8E128BB77443}"/>
                </a:ext>
              </a:extLst>
            </p:cNvPr>
            <p:cNvSpPr txBox="1"/>
            <p:nvPr/>
          </p:nvSpPr>
          <p:spPr>
            <a:xfrm>
              <a:off x="3632542" y="5203345"/>
              <a:ext cx="11563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Data Set A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AF07C66C-A979-9145-BD10-4C4663349B48}"/>
                </a:ext>
              </a:extLst>
            </p:cNvPr>
            <p:cNvSpPr/>
            <p:nvPr/>
          </p:nvSpPr>
          <p:spPr>
            <a:xfrm>
              <a:off x="8649194" y="4489717"/>
              <a:ext cx="190005" cy="19000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CCE39C64-5052-8140-8AD5-100B639DF979}"/>
                </a:ext>
              </a:extLst>
            </p:cNvPr>
            <p:cNvSpPr/>
            <p:nvPr/>
          </p:nvSpPr>
          <p:spPr>
            <a:xfrm>
              <a:off x="6535387" y="4620343"/>
              <a:ext cx="190005" cy="19000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9CC1000C-687F-9247-982B-91EB7674EF20}"/>
                </a:ext>
              </a:extLst>
            </p:cNvPr>
            <p:cNvSpPr/>
            <p:nvPr/>
          </p:nvSpPr>
          <p:spPr>
            <a:xfrm rot="20913327">
              <a:off x="3268219" y="3860796"/>
              <a:ext cx="563295" cy="283506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0D1052B7-BD3D-E84C-A9D2-DB5A91E773DC}"/>
                </a:ext>
              </a:extLst>
            </p:cNvPr>
            <p:cNvSpPr/>
            <p:nvPr/>
          </p:nvSpPr>
          <p:spPr>
            <a:xfrm rot="16564018">
              <a:off x="3936127" y="4120159"/>
              <a:ext cx="537944" cy="321475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A4447B08-5753-B34E-8968-02E371D0055F}"/>
                </a:ext>
              </a:extLst>
            </p:cNvPr>
            <p:cNvSpPr/>
            <p:nvPr/>
          </p:nvSpPr>
          <p:spPr>
            <a:xfrm rot="17213854">
              <a:off x="4713388" y="4494283"/>
              <a:ext cx="647244" cy="252471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0CC4DBD4-3E6F-0644-B1F7-3933C4927588}"/>
                </a:ext>
              </a:extLst>
            </p:cNvPr>
            <p:cNvSpPr/>
            <p:nvPr/>
          </p:nvSpPr>
          <p:spPr>
            <a:xfrm rot="12893722">
              <a:off x="5605779" y="4523374"/>
              <a:ext cx="694010" cy="252535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2DE5C67E-FA91-7743-80A6-799B803C14F7}"/>
                </a:ext>
              </a:extLst>
            </p:cNvPr>
            <p:cNvSpPr/>
            <p:nvPr/>
          </p:nvSpPr>
          <p:spPr>
            <a:xfrm rot="13664020">
              <a:off x="6970858" y="4560856"/>
              <a:ext cx="694139" cy="270258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7E6F488-30AC-DB4A-BA91-32EFEEE9E7F8}"/>
                </a:ext>
              </a:extLst>
            </p:cNvPr>
            <p:cNvSpPr/>
            <p:nvPr/>
          </p:nvSpPr>
          <p:spPr>
            <a:xfrm rot="13983780">
              <a:off x="8025384" y="4538207"/>
              <a:ext cx="674236" cy="274185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23902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265F4E-46D9-2040-8A49-A5AED1C46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600239"/>
            <a:ext cx="10921181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Nearest-neighbor or k-nearest-neighbor (</a:t>
            </a:r>
            <a:r>
              <a:rPr lang="en-US" dirty="0" err="1"/>
              <a:t>kNN</a:t>
            </a:r>
            <a:r>
              <a:rPr lang="en-US" dirty="0"/>
              <a:t>) searches are well-researched machine learning algorithms that can help determine mutual matches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4BCB0F-098A-B140-A3C1-D469EF3F47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12042"/>
            <a:ext cx="10515600" cy="3597844"/>
          </a:xfrm>
        </p:spPr>
        <p:txBody>
          <a:bodyPr>
            <a:normAutofit/>
          </a:bodyPr>
          <a:lstStyle/>
          <a:p>
            <a:pPr lvl="1"/>
            <a:r>
              <a:rPr lang="en-US" dirty="0"/>
              <a:t>MATLAB implementation: [</a:t>
            </a:r>
            <a:r>
              <a:rPr lang="en-US" dirty="0" err="1"/>
              <a:t>idx</a:t>
            </a:r>
            <a:r>
              <a:rPr lang="en-US" dirty="0"/>
              <a:t>, </a:t>
            </a:r>
            <a:r>
              <a:rPr lang="en-US" dirty="0" err="1"/>
              <a:t>dist</a:t>
            </a:r>
            <a:r>
              <a:rPr lang="en-US" dirty="0"/>
              <a:t>] = </a:t>
            </a:r>
            <a:r>
              <a:rPr lang="en-US" dirty="0" err="1"/>
              <a:t>knnsearch</a:t>
            </a:r>
            <a:r>
              <a:rPr lang="en-US" dirty="0"/>
              <a:t>(</a:t>
            </a:r>
            <a:r>
              <a:rPr lang="en-US" dirty="0" err="1"/>
              <a:t>datasetA</a:t>
            </a:r>
            <a:r>
              <a:rPr lang="en-US" dirty="0"/>
              <a:t>, </a:t>
            </a:r>
            <a:r>
              <a:rPr lang="en-US" dirty="0" err="1"/>
              <a:t>datasetB</a:t>
            </a:r>
            <a:r>
              <a:rPr lang="en-US" dirty="0"/>
              <a:t>);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The </a:t>
            </a:r>
            <a:r>
              <a:rPr lang="en-US" dirty="0" err="1"/>
              <a:t>kNN</a:t>
            </a:r>
            <a:r>
              <a:rPr lang="en-US" dirty="0"/>
              <a:t> search will return a vector of indices that indicate the nearest neighbor in </a:t>
            </a:r>
            <a:r>
              <a:rPr lang="en-US" dirty="0" err="1"/>
              <a:t>datasetA</a:t>
            </a:r>
            <a:r>
              <a:rPr lang="en-US" dirty="0"/>
              <a:t> to each point in </a:t>
            </a:r>
            <a:r>
              <a:rPr lang="en-US" dirty="0" err="1"/>
              <a:t>datasetB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This can be modified to return a matrix of multiple (k) nearest neighbors for each point in </a:t>
            </a:r>
            <a:r>
              <a:rPr lang="en-US" dirty="0" err="1"/>
              <a:t>datasetB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>
                <a:hlinkClick r:id="rId2"/>
              </a:rPr>
              <a:t>https://www.mathworks.com/help/stats/knnsearch.html</a:t>
            </a:r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5F8E11A-3647-6FD9-6F2E-7C1E9DA5E73B}"/>
              </a:ext>
            </a:extLst>
          </p:cNvPr>
          <p:cNvSpPr txBox="1"/>
          <p:nvPr/>
        </p:nvSpPr>
        <p:spPr>
          <a:xfrm>
            <a:off x="6096000" y="592522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u="sng" dirty="0">
                <a:solidFill>
                  <a:srgbClr val="FF0000"/>
                </a:solidFill>
                <a:effectLst/>
                <a:latin typeface="Roboto" panose="02000000000000000000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Requires: Statistics and Machine Learning Toolbox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97935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D6906-52D4-A403-6CE0-23DD0B54DF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7419" y="803290"/>
            <a:ext cx="10999134" cy="1321422"/>
          </a:xfrm>
        </p:spPr>
        <p:txBody>
          <a:bodyPr>
            <a:normAutofit fontScale="90000"/>
          </a:bodyPr>
          <a:lstStyle/>
          <a:p>
            <a:r>
              <a:rPr lang="en-US" dirty="0"/>
              <a:t>There may be points in set A that are the closest for multiple points in set B, or points that are never identified as a nearest neighbor.</a:t>
            </a:r>
            <a:br>
              <a:rPr lang="en-US" dirty="0"/>
            </a:b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985F427-DF3A-5ACC-7682-89F253ABD5F7}"/>
              </a:ext>
            </a:extLst>
          </p:cNvPr>
          <p:cNvGrpSpPr/>
          <p:nvPr/>
        </p:nvGrpSpPr>
        <p:grpSpPr>
          <a:xfrm>
            <a:off x="2423122" y="3165986"/>
            <a:ext cx="7345756" cy="2353411"/>
            <a:chOff x="2051547" y="5042429"/>
            <a:chExt cx="5615609" cy="1682744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7A725028-F2F4-B58D-A763-C73BABFA4E79}"/>
                </a:ext>
              </a:extLst>
            </p:cNvPr>
            <p:cNvSpPr/>
            <p:nvPr/>
          </p:nvSpPr>
          <p:spPr>
            <a:xfrm>
              <a:off x="4309925" y="5078398"/>
              <a:ext cx="190005" cy="19000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D8583C86-5BBC-6CA1-127D-FD26DAA1002E}"/>
                </a:ext>
              </a:extLst>
            </p:cNvPr>
            <p:cNvSpPr/>
            <p:nvPr/>
          </p:nvSpPr>
          <p:spPr>
            <a:xfrm>
              <a:off x="5960594" y="5363214"/>
              <a:ext cx="190005" cy="19000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190E7820-AAC1-F234-E5FE-C831B4851BE4}"/>
                </a:ext>
              </a:extLst>
            </p:cNvPr>
            <p:cNvSpPr/>
            <p:nvPr/>
          </p:nvSpPr>
          <p:spPr>
            <a:xfrm>
              <a:off x="5794572" y="5753009"/>
              <a:ext cx="190005" cy="19000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C43AC8EF-D29D-F2E6-F345-463F274234D3}"/>
                </a:ext>
              </a:extLst>
            </p:cNvPr>
            <p:cNvSpPr/>
            <p:nvPr/>
          </p:nvSpPr>
          <p:spPr>
            <a:xfrm>
              <a:off x="4820564" y="5042429"/>
              <a:ext cx="190005" cy="19000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B38E3DB-7ED6-76BF-90A7-B2BE511CBABC}"/>
                </a:ext>
              </a:extLst>
            </p:cNvPr>
            <p:cNvSpPr/>
            <p:nvPr/>
          </p:nvSpPr>
          <p:spPr>
            <a:xfrm>
              <a:off x="4309925" y="6140166"/>
              <a:ext cx="190005" cy="19000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403587B-4296-99C9-695C-710558170C76}"/>
                </a:ext>
              </a:extLst>
            </p:cNvPr>
            <p:cNvSpPr/>
            <p:nvPr/>
          </p:nvSpPr>
          <p:spPr>
            <a:xfrm>
              <a:off x="4309925" y="6445505"/>
              <a:ext cx="190005" cy="19000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19EA6D4-89A2-82D8-80E6-346D9B9E1A32}"/>
                </a:ext>
              </a:extLst>
            </p:cNvPr>
            <p:cNvSpPr txBox="1"/>
            <p:nvPr/>
          </p:nvSpPr>
          <p:spPr>
            <a:xfrm>
              <a:off x="4577791" y="6355841"/>
              <a:ext cx="11483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Data Set B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B3FE1C4-4B20-7B9D-3B07-75D442851164}"/>
                </a:ext>
              </a:extLst>
            </p:cNvPr>
            <p:cNvSpPr txBox="1"/>
            <p:nvPr/>
          </p:nvSpPr>
          <p:spPr>
            <a:xfrm>
              <a:off x="4577791" y="6047083"/>
              <a:ext cx="11563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Data Set A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ABD1779-3CFF-5346-7992-8377606BFE98}"/>
                </a:ext>
              </a:extLst>
            </p:cNvPr>
            <p:cNvSpPr/>
            <p:nvPr/>
          </p:nvSpPr>
          <p:spPr>
            <a:xfrm>
              <a:off x="6993748" y="6003822"/>
              <a:ext cx="190005" cy="19000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CB2F80D4-2E15-E54E-7305-AC531228AC84}"/>
                </a:ext>
              </a:extLst>
            </p:cNvPr>
            <p:cNvCxnSpPr>
              <a:cxnSpLocks/>
              <a:endCxn id="7" idx="6"/>
            </p:cNvCxnSpPr>
            <p:nvPr/>
          </p:nvCxnSpPr>
          <p:spPr>
            <a:xfrm flipH="1" flipV="1">
              <a:off x="5984577" y="5848012"/>
              <a:ext cx="1009172" cy="252806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9646A68C-9D94-5F6E-07FB-3AF9731BC71C}"/>
                </a:ext>
              </a:extLst>
            </p:cNvPr>
            <p:cNvCxnSpPr>
              <a:cxnSpLocks/>
              <a:stCxn id="6" idx="3"/>
              <a:endCxn id="7" idx="0"/>
            </p:cNvCxnSpPr>
            <p:nvPr/>
          </p:nvCxnSpPr>
          <p:spPr>
            <a:xfrm flipH="1">
              <a:off x="5889575" y="5525393"/>
              <a:ext cx="98845" cy="227616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D2CB42D6-ECFD-D2AC-E27B-BC89071DF754}"/>
                </a:ext>
              </a:extLst>
            </p:cNvPr>
            <p:cNvCxnSpPr>
              <a:cxnSpLocks/>
              <a:stCxn id="5" idx="6"/>
              <a:endCxn id="8" idx="2"/>
            </p:cNvCxnSpPr>
            <p:nvPr/>
          </p:nvCxnSpPr>
          <p:spPr>
            <a:xfrm flipV="1">
              <a:off x="4499930" y="5137432"/>
              <a:ext cx="320634" cy="35969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B546737F-2313-2B81-7131-E94FD89681B3}"/>
                </a:ext>
              </a:extLst>
            </p:cNvPr>
            <p:cNvSpPr/>
            <p:nvPr/>
          </p:nvSpPr>
          <p:spPr>
            <a:xfrm>
              <a:off x="3448937" y="5603923"/>
              <a:ext cx="190005" cy="19000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6EE7300-01FA-6EE8-5FBA-485AD561ABA2}"/>
                </a:ext>
              </a:extLst>
            </p:cNvPr>
            <p:cNvSpPr txBox="1"/>
            <p:nvPr/>
          </p:nvSpPr>
          <p:spPr>
            <a:xfrm>
              <a:off x="2051547" y="5619848"/>
              <a:ext cx="113306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Not a</a:t>
              </a:r>
            </a:p>
            <a:p>
              <a:r>
                <a:rPr lang="en-US" dirty="0"/>
                <a:t>neighbor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CD7A364-D52C-A9D8-72A8-FAA8E4DFE6CE}"/>
                </a:ext>
              </a:extLst>
            </p:cNvPr>
            <p:cNvSpPr txBox="1"/>
            <p:nvPr/>
          </p:nvSpPr>
          <p:spPr>
            <a:xfrm>
              <a:off x="6534095" y="5142770"/>
              <a:ext cx="113306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Duplicate</a:t>
              </a:r>
            </a:p>
            <a:p>
              <a:r>
                <a:rPr lang="en-US" dirty="0"/>
                <a:t> neighbor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1C27CA48-711D-D35E-75F1-61446AB285B8}"/>
                </a:ext>
              </a:extLst>
            </p:cNvPr>
            <p:cNvCxnSpPr/>
            <p:nvPr/>
          </p:nvCxnSpPr>
          <p:spPr>
            <a:xfrm flipH="1">
              <a:off x="6055596" y="5603923"/>
              <a:ext cx="553926" cy="14908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E6906816-D0F2-FE59-9C7C-F3F59024CE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62470" y="5789101"/>
              <a:ext cx="512143" cy="15275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778376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98E6F3-FB69-AC49-90BF-640AEF8C5B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5623"/>
            <a:ext cx="10515600" cy="1325563"/>
          </a:xfrm>
        </p:spPr>
        <p:txBody>
          <a:bodyPr/>
          <a:lstStyle/>
          <a:p>
            <a:r>
              <a:rPr lang="en-US" dirty="0"/>
              <a:t>How the algorithm 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C9DA83-9D6F-D74D-9C27-A7EDA89703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4070" y="1093123"/>
            <a:ext cx="10515600" cy="4637441"/>
          </a:xfrm>
        </p:spPr>
        <p:txBody>
          <a:bodyPr>
            <a:normAutofit/>
          </a:bodyPr>
          <a:lstStyle/>
          <a:p>
            <a:pPr lvl="1"/>
            <a:endParaRPr lang="en-US" dirty="0"/>
          </a:p>
          <a:p>
            <a:pPr lvl="1"/>
            <a:r>
              <a:rPr lang="en-US" dirty="0"/>
              <a:t>Apply 1NN search to find the nearest neighbors in both directions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Compare returned indices to determine which points have mutual matches</a:t>
            </a:r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43B5899A-D628-C14A-8D22-282C4E9DEAE1}"/>
              </a:ext>
            </a:extLst>
          </p:cNvPr>
          <p:cNvGrpSpPr/>
          <p:nvPr/>
        </p:nvGrpSpPr>
        <p:grpSpPr>
          <a:xfrm>
            <a:off x="1430882" y="2032592"/>
            <a:ext cx="4030453" cy="1826927"/>
            <a:chOff x="1775012" y="2765093"/>
            <a:chExt cx="4030453" cy="1826927"/>
          </a:xfrm>
        </p:grpSpPr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1501C985-53D7-CB4E-A28F-CEF00F569885}"/>
                </a:ext>
              </a:extLst>
            </p:cNvPr>
            <p:cNvSpPr/>
            <p:nvPr/>
          </p:nvSpPr>
          <p:spPr>
            <a:xfrm>
              <a:off x="1775012" y="2765093"/>
              <a:ext cx="4030453" cy="182692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DFD76FB6-91D3-5A44-9E08-B641EF9FA01A}"/>
                </a:ext>
              </a:extLst>
            </p:cNvPr>
            <p:cNvSpPr/>
            <p:nvPr/>
          </p:nvSpPr>
          <p:spPr>
            <a:xfrm>
              <a:off x="2782102" y="2889929"/>
              <a:ext cx="190005" cy="19000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841AD762-FBF9-B640-B4B8-D9BF2E8DCBDC}"/>
                </a:ext>
              </a:extLst>
            </p:cNvPr>
            <p:cNvSpPr/>
            <p:nvPr/>
          </p:nvSpPr>
          <p:spPr>
            <a:xfrm>
              <a:off x="4432771" y="3174745"/>
              <a:ext cx="190005" cy="19000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A40BF676-B43D-EC43-B71C-D0919A1E5435}"/>
                </a:ext>
              </a:extLst>
            </p:cNvPr>
            <p:cNvSpPr/>
            <p:nvPr/>
          </p:nvSpPr>
          <p:spPr>
            <a:xfrm>
              <a:off x="4266749" y="3564540"/>
              <a:ext cx="190005" cy="19000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8F56FFBB-FDAF-D34B-BC50-006C81A9B1B2}"/>
                </a:ext>
              </a:extLst>
            </p:cNvPr>
            <p:cNvSpPr/>
            <p:nvPr/>
          </p:nvSpPr>
          <p:spPr>
            <a:xfrm>
              <a:off x="3292741" y="2853960"/>
              <a:ext cx="190005" cy="19000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9AD7B34-5A81-364E-94B6-A218FFB87E8D}"/>
                </a:ext>
              </a:extLst>
            </p:cNvPr>
            <p:cNvSpPr/>
            <p:nvPr/>
          </p:nvSpPr>
          <p:spPr>
            <a:xfrm>
              <a:off x="2782102" y="3951697"/>
              <a:ext cx="190005" cy="19000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E7FE75EC-9525-E44C-A14C-8E65BB5DCB81}"/>
                </a:ext>
              </a:extLst>
            </p:cNvPr>
            <p:cNvSpPr/>
            <p:nvPr/>
          </p:nvSpPr>
          <p:spPr>
            <a:xfrm>
              <a:off x="2782102" y="4257036"/>
              <a:ext cx="190005" cy="19000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7722FEE-1AD6-AB4E-A69B-192EA01C0287}"/>
                </a:ext>
              </a:extLst>
            </p:cNvPr>
            <p:cNvSpPr txBox="1"/>
            <p:nvPr/>
          </p:nvSpPr>
          <p:spPr>
            <a:xfrm>
              <a:off x="3049968" y="4167372"/>
              <a:ext cx="11483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Data Set B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02B0701-9A77-5642-81E1-7BBDC524F777}"/>
                </a:ext>
              </a:extLst>
            </p:cNvPr>
            <p:cNvSpPr txBox="1"/>
            <p:nvPr/>
          </p:nvSpPr>
          <p:spPr>
            <a:xfrm>
              <a:off x="3049968" y="3858614"/>
              <a:ext cx="11563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Data Set A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62B11DA-ADC6-BF42-9A10-8DCA50C56D29}"/>
                </a:ext>
              </a:extLst>
            </p:cNvPr>
            <p:cNvSpPr/>
            <p:nvPr/>
          </p:nvSpPr>
          <p:spPr>
            <a:xfrm>
              <a:off x="5465925" y="3815353"/>
              <a:ext cx="190005" cy="19000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47D8CC11-59AF-A441-8EFB-87CA0854DFEC}"/>
                </a:ext>
              </a:extLst>
            </p:cNvPr>
            <p:cNvCxnSpPr>
              <a:cxnSpLocks/>
              <a:endCxn id="7" idx="6"/>
            </p:cNvCxnSpPr>
            <p:nvPr/>
          </p:nvCxnSpPr>
          <p:spPr>
            <a:xfrm flipH="1" flipV="1">
              <a:off x="4456754" y="3659543"/>
              <a:ext cx="1009172" cy="252806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4B3D355A-B31B-C64E-8F82-6CF9AEE46504}"/>
                </a:ext>
              </a:extLst>
            </p:cNvPr>
            <p:cNvCxnSpPr>
              <a:cxnSpLocks/>
              <a:stCxn id="6" idx="3"/>
              <a:endCxn id="7" idx="0"/>
            </p:cNvCxnSpPr>
            <p:nvPr/>
          </p:nvCxnSpPr>
          <p:spPr>
            <a:xfrm flipH="1">
              <a:off x="4361752" y="3336924"/>
              <a:ext cx="98845" cy="227616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D2B82CD4-48CC-644F-9E61-18D918A1C6C4}"/>
                </a:ext>
              </a:extLst>
            </p:cNvPr>
            <p:cNvCxnSpPr>
              <a:cxnSpLocks/>
              <a:stCxn id="5" idx="6"/>
              <a:endCxn id="8" idx="2"/>
            </p:cNvCxnSpPr>
            <p:nvPr/>
          </p:nvCxnSpPr>
          <p:spPr>
            <a:xfrm flipV="1">
              <a:off x="2972107" y="2948963"/>
              <a:ext cx="320634" cy="35969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C8130E0-2FF2-E149-88AB-780B26FD91F2}"/>
                </a:ext>
              </a:extLst>
            </p:cNvPr>
            <p:cNvSpPr/>
            <p:nvPr/>
          </p:nvSpPr>
          <p:spPr>
            <a:xfrm>
              <a:off x="1921114" y="3415454"/>
              <a:ext cx="190005" cy="19000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C8368EC5-9783-CE47-AEB3-D151F91C2B6C}"/>
              </a:ext>
            </a:extLst>
          </p:cNvPr>
          <p:cNvGrpSpPr/>
          <p:nvPr/>
        </p:nvGrpSpPr>
        <p:grpSpPr>
          <a:xfrm>
            <a:off x="6381411" y="2063576"/>
            <a:ext cx="4030453" cy="1826927"/>
            <a:chOff x="6725541" y="2687131"/>
            <a:chExt cx="4030453" cy="1826927"/>
          </a:xfrm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BCFDDDD6-1638-3742-BB63-5570BDA9BB08}"/>
                </a:ext>
              </a:extLst>
            </p:cNvPr>
            <p:cNvSpPr/>
            <p:nvPr/>
          </p:nvSpPr>
          <p:spPr>
            <a:xfrm>
              <a:off x="6725541" y="2687131"/>
              <a:ext cx="4030453" cy="182692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755F9E59-0E45-754D-A13C-EAD661A21CD6}"/>
                </a:ext>
              </a:extLst>
            </p:cNvPr>
            <p:cNvSpPr/>
            <p:nvPr/>
          </p:nvSpPr>
          <p:spPr>
            <a:xfrm>
              <a:off x="7776533" y="2801062"/>
              <a:ext cx="190005" cy="19000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F603AD03-1D6F-BD4C-B1DF-032F4FD6A97D}"/>
                </a:ext>
              </a:extLst>
            </p:cNvPr>
            <p:cNvSpPr/>
            <p:nvPr/>
          </p:nvSpPr>
          <p:spPr>
            <a:xfrm>
              <a:off x="9427202" y="3085878"/>
              <a:ext cx="190005" cy="19000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D2C95810-FEDF-874E-813D-2FF0FA744230}"/>
                </a:ext>
              </a:extLst>
            </p:cNvPr>
            <p:cNvSpPr/>
            <p:nvPr/>
          </p:nvSpPr>
          <p:spPr>
            <a:xfrm>
              <a:off x="9261180" y="3475673"/>
              <a:ext cx="190005" cy="19000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D9ABB767-914E-E14E-ABD5-1C6D24282C4C}"/>
                </a:ext>
              </a:extLst>
            </p:cNvPr>
            <p:cNvSpPr/>
            <p:nvPr/>
          </p:nvSpPr>
          <p:spPr>
            <a:xfrm>
              <a:off x="8287172" y="2765093"/>
              <a:ext cx="190005" cy="19000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CCE76124-3F82-3949-A1F2-DBCC23EC2411}"/>
                </a:ext>
              </a:extLst>
            </p:cNvPr>
            <p:cNvSpPr/>
            <p:nvPr/>
          </p:nvSpPr>
          <p:spPr>
            <a:xfrm>
              <a:off x="7776533" y="3862830"/>
              <a:ext cx="190005" cy="19000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ED0535A1-D866-3E42-8D2B-5C1832C017AB}"/>
                </a:ext>
              </a:extLst>
            </p:cNvPr>
            <p:cNvSpPr/>
            <p:nvPr/>
          </p:nvSpPr>
          <p:spPr>
            <a:xfrm>
              <a:off x="7776533" y="4168169"/>
              <a:ext cx="190005" cy="19000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80DA679-2E5E-7F4B-8943-F966213DD576}"/>
                </a:ext>
              </a:extLst>
            </p:cNvPr>
            <p:cNvSpPr txBox="1"/>
            <p:nvPr/>
          </p:nvSpPr>
          <p:spPr>
            <a:xfrm>
              <a:off x="8044399" y="4078505"/>
              <a:ext cx="11483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Data Set B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4FB9D32-46DA-1A47-AF00-23CD6A827BDA}"/>
                </a:ext>
              </a:extLst>
            </p:cNvPr>
            <p:cNvSpPr txBox="1"/>
            <p:nvPr/>
          </p:nvSpPr>
          <p:spPr>
            <a:xfrm>
              <a:off x="8044399" y="3769747"/>
              <a:ext cx="11563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Data Set A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FE8ED4A7-2703-B84B-AA32-719DCBE61974}"/>
                </a:ext>
              </a:extLst>
            </p:cNvPr>
            <p:cNvSpPr/>
            <p:nvPr/>
          </p:nvSpPr>
          <p:spPr>
            <a:xfrm>
              <a:off x="10460356" y="3726486"/>
              <a:ext cx="190005" cy="19000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577A358D-45CE-414F-B796-FAC2C3AB65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401762" y="3260597"/>
              <a:ext cx="98845" cy="227616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BECFF2CD-EAB5-724F-ADBD-62E1FCEE8C90}"/>
                </a:ext>
              </a:extLst>
            </p:cNvPr>
            <p:cNvCxnSpPr>
              <a:cxnSpLocks/>
              <a:stCxn id="25" idx="2"/>
              <a:endCxn id="22" idx="6"/>
            </p:cNvCxnSpPr>
            <p:nvPr/>
          </p:nvCxnSpPr>
          <p:spPr>
            <a:xfrm flipH="1">
              <a:off x="7966538" y="2860096"/>
              <a:ext cx="320634" cy="35969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3043CE67-135C-0449-B506-8B2D8EA214C6}"/>
                </a:ext>
              </a:extLst>
            </p:cNvPr>
            <p:cNvSpPr/>
            <p:nvPr/>
          </p:nvSpPr>
          <p:spPr>
            <a:xfrm>
              <a:off x="6915545" y="3326587"/>
              <a:ext cx="190005" cy="19000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72666851-3E93-D54D-BED7-C47B3ACA4E1B}"/>
                </a:ext>
              </a:extLst>
            </p:cNvPr>
            <p:cNvCxnSpPr>
              <a:cxnSpLocks/>
              <a:stCxn id="34" idx="7"/>
              <a:endCxn id="22" idx="3"/>
            </p:cNvCxnSpPr>
            <p:nvPr/>
          </p:nvCxnSpPr>
          <p:spPr>
            <a:xfrm flipV="1">
              <a:off x="7077724" y="2963241"/>
              <a:ext cx="726635" cy="39117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582C6225-ADCE-804D-BFFE-F9D758F87CB0}"/>
              </a:ext>
            </a:extLst>
          </p:cNvPr>
          <p:cNvGrpSpPr/>
          <p:nvPr/>
        </p:nvGrpSpPr>
        <p:grpSpPr>
          <a:xfrm>
            <a:off x="1434721" y="4358116"/>
            <a:ext cx="8965524" cy="1826927"/>
            <a:chOff x="1778851" y="4915806"/>
            <a:chExt cx="8965524" cy="1826927"/>
          </a:xfrm>
        </p:grpSpPr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B9407B71-6975-044C-A698-855B8BFEC5AC}"/>
                </a:ext>
              </a:extLst>
            </p:cNvPr>
            <p:cNvSpPr/>
            <p:nvPr/>
          </p:nvSpPr>
          <p:spPr>
            <a:xfrm>
              <a:off x="1778851" y="4915806"/>
              <a:ext cx="4030453" cy="182692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D1A0ABA0-9C3F-3247-91AA-A25C8CA50BEC}"/>
                </a:ext>
              </a:extLst>
            </p:cNvPr>
            <p:cNvSpPr/>
            <p:nvPr/>
          </p:nvSpPr>
          <p:spPr>
            <a:xfrm>
              <a:off x="6713922" y="4915806"/>
              <a:ext cx="4030453" cy="182692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48369A97-3AC2-D14E-B2AE-F339BBC55E29}"/>
                </a:ext>
              </a:extLst>
            </p:cNvPr>
            <p:cNvGrpSpPr/>
            <p:nvPr/>
          </p:nvGrpSpPr>
          <p:grpSpPr>
            <a:xfrm>
              <a:off x="1880773" y="5059989"/>
              <a:ext cx="3734816" cy="1682744"/>
              <a:chOff x="1921114" y="2800883"/>
              <a:chExt cx="3734816" cy="1682744"/>
            </a:xfrm>
          </p:grpSpPr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196F3903-FC68-BB48-9456-4478121B90EC}"/>
                  </a:ext>
                </a:extLst>
              </p:cNvPr>
              <p:cNvSpPr/>
              <p:nvPr/>
            </p:nvSpPr>
            <p:spPr>
              <a:xfrm>
                <a:off x="2782102" y="2836852"/>
                <a:ext cx="190005" cy="19000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ED692717-902F-9B42-8DCC-1213D2E1B1DF}"/>
                  </a:ext>
                </a:extLst>
              </p:cNvPr>
              <p:cNvSpPr/>
              <p:nvPr/>
            </p:nvSpPr>
            <p:spPr>
              <a:xfrm>
                <a:off x="4432771" y="3121668"/>
                <a:ext cx="190005" cy="19000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3C66E6FE-DEC3-6E45-81DB-F0C116172F1F}"/>
                  </a:ext>
                </a:extLst>
              </p:cNvPr>
              <p:cNvSpPr/>
              <p:nvPr/>
            </p:nvSpPr>
            <p:spPr>
              <a:xfrm>
                <a:off x="4266749" y="3511463"/>
                <a:ext cx="190005" cy="19000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50AD1651-CE2E-C34F-9A31-1E7A9E8599A5}"/>
                  </a:ext>
                </a:extLst>
              </p:cNvPr>
              <p:cNvSpPr/>
              <p:nvPr/>
            </p:nvSpPr>
            <p:spPr>
              <a:xfrm>
                <a:off x="3292741" y="2800883"/>
                <a:ext cx="190005" cy="19000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2EC5C533-93A2-F94B-8EA9-C54CA517536C}"/>
                  </a:ext>
                </a:extLst>
              </p:cNvPr>
              <p:cNvSpPr/>
              <p:nvPr/>
            </p:nvSpPr>
            <p:spPr>
              <a:xfrm>
                <a:off x="2782102" y="3898620"/>
                <a:ext cx="190005" cy="19000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8841FF40-DEC4-2B4C-BBE7-A53CB9CFE626}"/>
                  </a:ext>
                </a:extLst>
              </p:cNvPr>
              <p:cNvSpPr/>
              <p:nvPr/>
            </p:nvSpPr>
            <p:spPr>
              <a:xfrm>
                <a:off x="2782102" y="4203959"/>
                <a:ext cx="190005" cy="19000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DF18386C-849E-9D4C-9F41-5A9F33048422}"/>
                  </a:ext>
                </a:extLst>
              </p:cNvPr>
              <p:cNvSpPr txBox="1"/>
              <p:nvPr/>
            </p:nvSpPr>
            <p:spPr>
              <a:xfrm>
                <a:off x="3049968" y="4114295"/>
                <a:ext cx="11483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Data Set B</a:t>
                </a:r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AD0400B1-4435-4C44-8EBC-D5C63B915D7D}"/>
                  </a:ext>
                </a:extLst>
              </p:cNvPr>
              <p:cNvSpPr txBox="1"/>
              <p:nvPr/>
            </p:nvSpPr>
            <p:spPr>
              <a:xfrm>
                <a:off x="3049968" y="3805537"/>
                <a:ext cx="115634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Data Set A</a:t>
                </a:r>
              </a:p>
            </p:txBody>
          </p:sp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E751399F-FBB9-4C4E-9176-5CA382CB47C5}"/>
                  </a:ext>
                </a:extLst>
              </p:cNvPr>
              <p:cNvSpPr/>
              <p:nvPr/>
            </p:nvSpPr>
            <p:spPr>
              <a:xfrm>
                <a:off x="5465925" y="3762276"/>
                <a:ext cx="190005" cy="19000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8" name="Straight Arrow Connector 67">
                <a:extLst>
                  <a:ext uri="{FF2B5EF4-FFF2-40B4-BE49-F238E27FC236}">
                    <a16:creationId xmlns:a16="http://schemas.microsoft.com/office/drawing/2014/main" id="{3CF447FA-C517-9443-BDB1-6F3EB67B2571}"/>
                  </a:ext>
                </a:extLst>
              </p:cNvPr>
              <p:cNvCxnSpPr>
                <a:cxnSpLocks/>
                <a:endCxn id="61" idx="6"/>
              </p:cNvCxnSpPr>
              <p:nvPr/>
            </p:nvCxnSpPr>
            <p:spPr>
              <a:xfrm flipH="1" flipV="1">
                <a:off x="4456754" y="3606466"/>
                <a:ext cx="1009172" cy="252806"/>
              </a:xfrm>
              <a:prstGeom prst="straightConnector1">
                <a:avLst/>
              </a:prstGeom>
              <a:ln w="1905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Arrow Connector 68">
                <a:extLst>
                  <a:ext uri="{FF2B5EF4-FFF2-40B4-BE49-F238E27FC236}">
                    <a16:creationId xmlns:a16="http://schemas.microsoft.com/office/drawing/2014/main" id="{768221E7-9F19-0140-9BA3-6795303A9D2F}"/>
                  </a:ext>
                </a:extLst>
              </p:cNvPr>
              <p:cNvCxnSpPr>
                <a:cxnSpLocks/>
                <a:stCxn id="60" idx="3"/>
                <a:endCxn id="61" idx="0"/>
              </p:cNvCxnSpPr>
              <p:nvPr/>
            </p:nvCxnSpPr>
            <p:spPr>
              <a:xfrm flipH="1">
                <a:off x="4361752" y="3283847"/>
                <a:ext cx="98845" cy="227616"/>
              </a:xfrm>
              <a:prstGeom prst="straightConnector1">
                <a:avLst/>
              </a:prstGeom>
              <a:ln w="1905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Arrow Connector 69">
                <a:extLst>
                  <a:ext uri="{FF2B5EF4-FFF2-40B4-BE49-F238E27FC236}">
                    <a16:creationId xmlns:a16="http://schemas.microsoft.com/office/drawing/2014/main" id="{233E2812-70A5-0B49-9E4F-6D2DB9C40B69}"/>
                  </a:ext>
                </a:extLst>
              </p:cNvPr>
              <p:cNvCxnSpPr>
                <a:cxnSpLocks/>
                <a:stCxn id="59" idx="6"/>
                <a:endCxn id="62" idx="2"/>
              </p:cNvCxnSpPr>
              <p:nvPr/>
            </p:nvCxnSpPr>
            <p:spPr>
              <a:xfrm flipV="1">
                <a:off x="2972107" y="2895886"/>
                <a:ext cx="320634" cy="35969"/>
              </a:xfrm>
              <a:prstGeom prst="straightConnector1">
                <a:avLst/>
              </a:prstGeom>
              <a:ln w="1905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08F46E80-30BD-CC4E-A798-0B740B094F41}"/>
                  </a:ext>
                </a:extLst>
              </p:cNvPr>
              <p:cNvSpPr/>
              <p:nvPr/>
            </p:nvSpPr>
            <p:spPr>
              <a:xfrm>
                <a:off x="1921114" y="3362377"/>
                <a:ext cx="190005" cy="19000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9F6FFA7F-EA33-8740-90A6-9125A0F4561D}"/>
                </a:ext>
              </a:extLst>
            </p:cNvPr>
            <p:cNvGrpSpPr/>
            <p:nvPr/>
          </p:nvGrpSpPr>
          <p:grpSpPr>
            <a:xfrm>
              <a:off x="6875204" y="5024199"/>
              <a:ext cx="3734816" cy="1682744"/>
              <a:chOff x="7421945" y="2705880"/>
              <a:chExt cx="3734816" cy="1682744"/>
            </a:xfrm>
          </p:grpSpPr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4F3648A2-18E6-BF4B-A363-6B693DED3ACA}"/>
                  </a:ext>
                </a:extLst>
              </p:cNvPr>
              <p:cNvSpPr/>
              <p:nvPr/>
            </p:nvSpPr>
            <p:spPr>
              <a:xfrm>
                <a:off x="8282933" y="2741849"/>
                <a:ext cx="190005" cy="19000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09C427C5-AF1B-BE42-A7E6-8720907D5AC6}"/>
                  </a:ext>
                </a:extLst>
              </p:cNvPr>
              <p:cNvSpPr/>
              <p:nvPr/>
            </p:nvSpPr>
            <p:spPr>
              <a:xfrm>
                <a:off x="9933602" y="3026665"/>
                <a:ext cx="190005" cy="19000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29810A09-D842-0648-89FC-1547B3DE8155}"/>
                  </a:ext>
                </a:extLst>
              </p:cNvPr>
              <p:cNvSpPr/>
              <p:nvPr/>
            </p:nvSpPr>
            <p:spPr>
              <a:xfrm>
                <a:off x="9767580" y="3416460"/>
                <a:ext cx="190005" cy="19000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FDA9C0CB-BF2E-4E47-93AE-21A0E7B0DFC8}"/>
                  </a:ext>
                </a:extLst>
              </p:cNvPr>
              <p:cNvSpPr/>
              <p:nvPr/>
            </p:nvSpPr>
            <p:spPr>
              <a:xfrm>
                <a:off x="8793572" y="2705880"/>
                <a:ext cx="190005" cy="19000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06279A13-0C14-F746-B11A-7075D192F1F3}"/>
                  </a:ext>
                </a:extLst>
              </p:cNvPr>
              <p:cNvSpPr/>
              <p:nvPr/>
            </p:nvSpPr>
            <p:spPr>
              <a:xfrm>
                <a:off x="8282933" y="3803617"/>
                <a:ext cx="190005" cy="19000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723E92CE-63EA-E342-BB97-7979F50EE1E9}"/>
                  </a:ext>
                </a:extLst>
              </p:cNvPr>
              <p:cNvSpPr/>
              <p:nvPr/>
            </p:nvSpPr>
            <p:spPr>
              <a:xfrm>
                <a:off x="8282933" y="4108956"/>
                <a:ext cx="190005" cy="19000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64A308B3-D58B-F543-94B4-D7420A8C5269}"/>
                  </a:ext>
                </a:extLst>
              </p:cNvPr>
              <p:cNvSpPr txBox="1"/>
              <p:nvPr/>
            </p:nvSpPr>
            <p:spPr>
              <a:xfrm>
                <a:off x="8550799" y="4019292"/>
                <a:ext cx="11483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Data Set B</a:t>
                </a:r>
              </a:p>
            </p:txBody>
          </p: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67B267F9-37C2-A747-95DF-CA8905323624}"/>
                  </a:ext>
                </a:extLst>
              </p:cNvPr>
              <p:cNvSpPr txBox="1"/>
              <p:nvPr/>
            </p:nvSpPr>
            <p:spPr>
              <a:xfrm>
                <a:off x="8550799" y="3710534"/>
                <a:ext cx="115634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Data Set A</a:t>
                </a:r>
              </a:p>
            </p:txBody>
          </p:sp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84803192-6FBD-9C46-915A-16C630F66379}"/>
                  </a:ext>
                </a:extLst>
              </p:cNvPr>
              <p:cNvSpPr/>
              <p:nvPr/>
            </p:nvSpPr>
            <p:spPr>
              <a:xfrm>
                <a:off x="10966756" y="3667273"/>
                <a:ext cx="190005" cy="19000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2" name="Straight Arrow Connector 81">
                <a:extLst>
                  <a:ext uri="{FF2B5EF4-FFF2-40B4-BE49-F238E27FC236}">
                    <a16:creationId xmlns:a16="http://schemas.microsoft.com/office/drawing/2014/main" id="{E050CA67-EAE1-9547-9C4C-175D18C542C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908162" y="3201384"/>
                <a:ext cx="98845" cy="227616"/>
              </a:xfrm>
              <a:prstGeom prst="straightConnector1">
                <a:avLst/>
              </a:prstGeom>
              <a:ln w="1905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Arrow Connector 82">
                <a:extLst>
                  <a:ext uri="{FF2B5EF4-FFF2-40B4-BE49-F238E27FC236}">
                    <a16:creationId xmlns:a16="http://schemas.microsoft.com/office/drawing/2014/main" id="{44A4F76F-0836-1B4C-BA4F-5123CD204092}"/>
                  </a:ext>
                </a:extLst>
              </p:cNvPr>
              <p:cNvCxnSpPr>
                <a:cxnSpLocks/>
                <a:stCxn id="76" idx="2"/>
                <a:endCxn id="73" idx="6"/>
              </p:cNvCxnSpPr>
              <p:nvPr/>
            </p:nvCxnSpPr>
            <p:spPr>
              <a:xfrm flipH="1">
                <a:off x="8472938" y="2800883"/>
                <a:ext cx="320634" cy="35969"/>
              </a:xfrm>
              <a:prstGeom prst="straightConnector1">
                <a:avLst/>
              </a:prstGeom>
              <a:ln w="1905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824391E7-0E31-9449-A70D-DE3BA958DED0}"/>
                  </a:ext>
                </a:extLst>
              </p:cNvPr>
              <p:cNvSpPr/>
              <p:nvPr/>
            </p:nvSpPr>
            <p:spPr>
              <a:xfrm>
                <a:off x="7421945" y="3267374"/>
                <a:ext cx="190005" cy="19000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5" name="Straight Arrow Connector 84">
                <a:extLst>
                  <a:ext uri="{FF2B5EF4-FFF2-40B4-BE49-F238E27FC236}">
                    <a16:creationId xmlns:a16="http://schemas.microsoft.com/office/drawing/2014/main" id="{70A18BFB-C7D6-414A-ACA7-B002AC4B08B7}"/>
                  </a:ext>
                </a:extLst>
              </p:cNvPr>
              <p:cNvCxnSpPr>
                <a:cxnSpLocks/>
                <a:stCxn id="84" idx="7"/>
                <a:endCxn id="73" idx="3"/>
              </p:cNvCxnSpPr>
              <p:nvPr/>
            </p:nvCxnSpPr>
            <p:spPr>
              <a:xfrm flipV="1">
                <a:off x="7584124" y="2904028"/>
                <a:ext cx="726635" cy="391172"/>
              </a:xfrm>
              <a:prstGeom prst="straightConnector1">
                <a:avLst/>
              </a:prstGeom>
              <a:ln w="1905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8E5768FD-067D-0442-93BF-736B5548144B}"/>
                </a:ext>
              </a:extLst>
            </p:cNvPr>
            <p:cNvSpPr/>
            <p:nvPr/>
          </p:nvSpPr>
          <p:spPr>
            <a:xfrm rot="1232918">
              <a:off x="9215990" y="5253080"/>
              <a:ext cx="352449" cy="80149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D7261C26-ECB9-274C-A57B-C0FA2BC15A28}"/>
                </a:ext>
              </a:extLst>
            </p:cNvPr>
            <p:cNvSpPr/>
            <p:nvPr/>
          </p:nvSpPr>
          <p:spPr>
            <a:xfrm rot="1232918">
              <a:off x="4227132" y="5266527"/>
              <a:ext cx="352449" cy="80149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934EABA3-529B-E546-B06E-8D74183EA8EA}"/>
                </a:ext>
              </a:extLst>
            </p:cNvPr>
            <p:cNvSpPr/>
            <p:nvPr/>
          </p:nvSpPr>
          <p:spPr>
            <a:xfrm rot="5178957">
              <a:off x="2909320" y="4768985"/>
              <a:ext cx="352449" cy="80149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7A854E75-186D-4041-8C7F-7AA4D31CD686}"/>
                </a:ext>
              </a:extLst>
            </p:cNvPr>
            <p:cNvSpPr/>
            <p:nvPr/>
          </p:nvSpPr>
          <p:spPr>
            <a:xfrm rot="5178957">
              <a:off x="7911626" y="4742091"/>
              <a:ext cx="352449" cy="80149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A59BB2A9-A787-A54C-9837-D785651B753B}"/>
                </a:ext>
              </a:extLst>
            </p:cNvPr>
            <p:cNvCxnSpPr>
              <a:stCxn id="88" idx="0"/>
              <a:endCxn id="89" idx="4"/>
            </p:cNvCxnSpPr>
            <p:nvPr/>
          </p:nvCxnSpPr>
          <p:spPr>
            <a:xfrm>
              <a:off x="3485462" y="5143982"/>
              <a:ext cx="4202471" cy="24605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sys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66ECD7BE-5172-BA4D-9B72-396CEBA8D92E}"/>
                </a:ext>
              </a:extLst>
            </p:cNvPr>
            <p:cNvCxnSpPr>
              <a:cxnSpLocks/>
            </p:cNvCxnSpPr>
            <p:nvPr/>
          </p:nvCxnSpPr>
          <p:spPr>
            <a:xfrm>
              <a:off x="4545140" y="5813799"/>
              <a:ext cx="4635417" cy="27140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sys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765959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98E6F3-FB69-AC49-90BF-640AEF8C5B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5623"/>
            <a:ext cx="10515600" cy="1325563"/>
          </a:xfrm>
        </p:spPr>
        <p:txBody>
          <a:bodyPr/>
          <a:lstStyle/>
          <a:p>
            <a:r>
              <a:rPr lang="en-US" dirty="0"/>
              <a:t>How the algorithm works (continued)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C9DA83-9D6F-D74D-9C27-A7EDA89703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903" y="1004632"/>
            <a:ext cx="10515600" cy="5180292"/>
          </a:xfrm>
        </p:spPr>
        <p:txBody>
          <a:bodyPr>
            <a:normAutofit/>
          </a:bodyPr>
          <a:lstStyle/>
          <a:p>
            <a:pPr lvl="1"/>
            <a:endParaRPr lang="en-US" dirty="0"/>
          </a:p>
          <a:p>
            <a:pPr lvl="1"/>
            <a:r>
              <a:rPr lang="en-US" dirty="0"/>
              <a:t>Check each mutual match the distance is less than a radial limit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Reorganize (or copy) the matched points in Data Set A and Data Set B into a matrix where each row contains the X and Y coordinates of the two points</a:t>
            </a:r>
          </a:p>
          <a:p>
            <a:pPr lvl="1"/>
            <a:r>
              <a:rPr lang="en-US" dirty="0"/>
              <a:t>Optionally, append each of the unmatched points in Data Set A with padding in the last two columns since there aren’t matches in Data Set B</a:t>
            </a:r>
          </a:p>
          <a:p>
            <a:pPr lvl="1"/>
            <a:r>
              <a:rPr lang="en-US" dirty="0"/>
              <a:t>Optionally, append each of the unmatched points in Data Set B with padding in the first two columns since there aren’t matches in Data Set A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13E1DDE-D53F-4746-8B64-CFB468314B4A}"/>
              </a:ext>
            </a:extLst>
          </p:cNvPr>
          <p:cNvGrpSpPr/>
          <p:nvPr/>
        </p:nvGrpSpPr>
        <p:grpSpPr>
          <a:xfrm>
            <a:off x="1444554" y="1828657"/>
            <a:ext cx="8965524" cy="1874319"/>
            <a:chOff x="1778851" y="2192451"/>
            <a:chExt cx="8965524" cy="1874319"/>
          </a:xfrm>
        </p:grpSpPr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B9407B71-6975-044C-A698-855B8BFEC5AC}"/>
                </a:ext>
              </a:extLst>
            </p:cNvPr>
            <p:cNvSpPr/>
            <p:nvPr/>
          </p:nvSpPr>
          <p:spPr>
            <a:xfrm>
              <a:off x="1778851" y="2239843"/>
              <a:ext cx="4030453" cy="182692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D1A0ABA0-9C3F-3247-91AA-A25C8CA50BEC}"/>
                </a:ext>
              </a:extLst>
            </p:cNvPr>
            <p:cNvSpPr/>
            <p:nvPr/>
          </p:nvSpPr>
          <p:spPr>
            <a:xfrm>
              <a:off x="6713922" y="2239843"/>
              <a:ext cx="4030453" cy="182692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48369A97-3AC2-D14E-B2AE-F339BBC55E29}"/>
                </a:ext>
              </a:extLst>
            </p:cNvPr>
            <p:cNvGrpSpPr/>
            <p:nvPr/>
          </p:nvGrpSpPr>
          <p:grpSpPr>
            <a:xfrm>
              <a:off x="1880773" y="2384026"/>
              <a:ext cx="3734816" cy="1682744"/>
              <a:chOff x="1921114" y="2800883"/>
              <a:chExt cx="3734816" cy="1682744"/>
            </a:xfrm>
          </p:grpSpPr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196F3903-FC68-BB48-9456-4478121B90EC}"/>
                  </a:ext>
                </a:extLst>
              </p:cNvPr>
              <p:cNvSpPr/>
              <p:nvPr/>
            </p:nvSpPr>
            <p:spPr>
              <a:xfrm>
                <a:off x="2782102" y="2836852"/>
                <a:ext cx="190005" cy="19000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ED692717-902F-9B42-8DCC-1213D2E1B1DF}"/>
                  </a:ext>
                </a:extLst>
              </p:cNvPr>
              <p:cNvSpPr/>
              <p:nvPr/>
            </p:nvSpPr>
            <p:spPr>
              <a:xfrm>
                <a:off x="4432771" y="3121668"/>
                <a:ext cx="190005" cy="19000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3C66E6FE-DEC3-6E45-81DB-F0C116172F1F}"/>
                  </a:ext>
                </a:extLst>
              </p:cNvPr>
              <p:cNvSpPr/>
              <p:nvPr/>
            </p:nvSpPr>
            <p:spPr>
              <a:xfrm>
                <a:off x="4266749" y="3511463"/>
                <a:ext cx="190005" cy="19000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50AD1651-CE2E-C34F-9A31-1E7A9E8599A5}"/>
                  </a:ext>
                </a:extLst>
              </p:cNvPr>
              <p:cNvSpPr/>
              <p:nvPr/>
            </p:nvSpPr>
            <p:spPr>
              <a:xfrm>
                <a:off x="3292741" y="2800883"/>
                <a:ext cx="190005" cy="19000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2EC5C533-93A2-F94B-8EA9-C54CA517536C}"/>
                  </a:ext>
                </a:extLst>
              </p:cNvPr>
              <p:cNvSpPr/>
              <p:nvPr/>
            </p:nvSpPr>
            <p:spPr>
              <a:xfrm>
                <a:off x="2782102" y="3898620"/>
                <a:ext cx="190005" cy="19000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8841FF40-DEC4-2B4C-BBE7-A53CB9CFE626}"/>
                  </a:ext>
                </a:extLst>
              </p:cNvPr>
              <p:cNvSpPr/>
              <p:nvPr/>
            </p:nvSpPr>
            <p:spPr>
              <a:xfrm>
                <a:off x="2782102" y="4203959"/>
                <a:ext cx="190005" cy="19000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DF18386C-849E-9D4C-9F41-5A9F33048422}"/>
                  </a:ext>
                </a:extLst>
              </p:cNvPr>
              <p:cNvSpPr txBox="1"/>
              <p:nvPr/>
            </p:nvSpPr>
            <p:spPr>
              <a:xfrm>
                <a:off x="3049968" y="4114295"/>
                <a:ext cx="11483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Data Set B</a:t>
                </a:r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AD0400B1-4435-4C44-8EBC-D5C63B915D7D}"/>
                  </a:ext>
                </a:extLst>
              </p:cNvPr>
              <p:cNvSpPr txBox="1"/>
              <p:nvPr/>
            </p:nvSpPr>
            <p:spPr>
              <a:xfrm>
                <a:off x="3049968" y="3805537"/>
                <a:ext cx="115634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Data Set A</a:t>
                </a:r>
              </a:p>
            </p:txBody>
          </p:sp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E751399F-FBB9-4C4E-9176-5CA382CB47C5}"/>
                  </a:ext>
                </a:extLst>
              </p:cNvPr>
              <p:cNvSpPr/>
              <p:nvPr/>
            </p:nvSpPr>
            <p:spPr>
              <a:xfrm>
                <a:off x="5465925" y="3762276"/>
                <a:ext cx="190005" cy="19000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8" name="Straight Arrow Connector 67">
                <a:extLst>
                  <a:ext uri="{FF2B5EF4-FFF2-40B4-BE49-F238E27FC236}">
                    <a16:creationId xmlns:a16="http://schemas.microsoft.com/office/drawing/2014/main" id="{3CF447FA-C517-9443-BDB1-6F3EB67B2571}"/>
                  </a:ext>
                </a:extLst>
              </p:cNvPr>
              <p:cNvCxnSpPr>
                <a:cxnSpLocks/>
                <a:endCxn id="61" idx="6"/>
              </p:cNvCxnSpPr>
              <p:nvPr/>
            </p:nvCxnSpPr>
            <p:spPr>
              <a:xfrm flipH="1" flipV="1">
                <a:off x="4456754" y="3606466"/>
                <a:ext cx="1009172" cy="252806"/>
              </a:xfrm>
              <a:prstGeom prst="straightConnector1">
                <a:avLst/>
              </a:prstGeom>
              <a:ln w="1905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Arrow Connector 68">
                <a:extLst>
                  <a:ext uri="{FF2B5EF4-FFF2-40B4-BE49-F238E27FC236}">
                    <a16:creationId xmlns:a16="http://schemas.microsoft.com/office/drawing/2014/main" id="{768221E7-9F19-0140-9BA3-6795303A9D2F}"/>
                  </a:ext>
                </a:extLst>
              </p:cNvPr>
              <p:cNvCxnSpPr>
                <a:cxnSpLocks/>
                <a:stCxn id="60" idx="3"/>
                <a:endCxn id="61" idx="0"/>
              </p:cNvCxnSpPr>
              <p:nvPr/>
            </p:nvCxnSpPr>
            <p:spPr>
              <a:xfrm flipH="1">
                <a:off x="4361752" y="3283847"/>
                <a:ext cx="98845" cy="227616"/>
              </a:xfrm>
              <a:prstGeom prst="straightConnector1">
                <a:avLst/>
              </a:prstGeom>
              <a:ln w="1905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Arrow Connector 69">
                <a:extLst>
                  <a:ext uri="{FF2B5EF4-FFF2-40B4-BE49-F238E27FC236}">
                    <a16:creationId xmlns:a16="http://schemas.microsoft.com/office/drawing/2014/main" id="{233E2812-70A5-0B49-9E4F-6D2DB9C40B69}"/>
                  </a:ext>
                </a:extLst>
              </p:cNvPr>
              <p:cNvCxnSpPr>
                <a:cxnSpLocks/>
                <a:stCxn id="59" idx="6"/>
                <a:endCxn id="62" idx="2"/>
              </p:cNvCxnSpPr>
              <p:nvPr/>
            </p:nvCxnSpPr>
            <p:spPr>
              <a:xfrm flipV="1">
                <a:off x="2972107" y="2895886"/>
                <a:ext cx="320634" cy="35969"/>
              </a:xfrm>
              <a:prstGeom prst="straightConnector1">
                <a:avLst/>
              </a:prstGeom>
              <a:ln w="1905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08F46E80-30BD-CC4E-A798-0B740B094F41}"/>
                  </a:ext>
                </a:extLst>
              </p:cNvPr>
              <p:cNvSpPr/>
              <p:nvPr/>
            </p:nvSpPr>
            <p:spPr>
              <a:xfrm>
                <a:off x="1921114" y="3362377"/>
                <a:ext cx="190005" cy="19000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9F6FFA7F-EA33-8740-90A6-9125A0F4561D}"/>
                </a:ext>
              </a:extLst>
            </p:cNvPr>
            <p:cNvGrpSpPr/>
            <p:nvPr/>
          </p:nvGrpSpPr>
          <p:grpSpPr>
            <a:xfrm>
              <a:off x="6875204" y="2348236"/>
              <a:ext cx="3734816" cy="1682744"/>
              <a:chOff x="7421945" y="2705880"/>
              <a:chExt cx="3734816" cy="1682744"/>
            </a:xfrm>
          </p:grpSpPr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4F3648A2-18E6-BF4B-A363-6B693DED3ACA}"/>
                  </a:ext>
                </a:extLst>
              </p:cNvPr>
              <p:cNvSpPr/>
              <p:nvPr/>
            </p:nvSpPr>
            <p:spPr>
              <a:xfrm>
                <a:off x="8282933" y="2741849"/>
                <a:ext cx="190005" cy="19000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09C427C5-AF1B-BE42-A7E6-8720907D5AC6}"/>
                  </a:ext>
                </a:extLst>
              </p:cNvPr>
              <p:cNvSpPr/>
              <p:nvPr/>
            </p:nvSpPr>
            <p:spPr>
              <a:xfrm>
                <a:off x="9933602" y="3026665"/>
                <a:ext cx="190005" cy="19000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29810A09-D842-0648-89FC-1547B3DE8155}"/>
                  </a:ext>
                </a:extLst>
              </p:cNvPr>
              <p:cNvSpPr/>
              <p:nvPr/>
            </p:nvSpPr>
            <p:spPr>
              <a:xfrm>
                <a:off x="9767580" y="3416460"/>
                <a:ext cx="190005" cy="19000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FDA9C0CB-BF2E-4E47-93AE-21A0E7B0DFC8}"/>
                  </a:ext>
                </a:extLst>
              </p:cNvPr>
              <p:cNvSpPr/>
              <p:nvPr/>
            </p:nvSpPr>
            <p:spPr>
              <a:xfrm>
                <a:off x="8793572" y="2705880"/>
                <a:ext cx="190005" cy="19000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06279A13-0C14-F746-B11A-7075D192F1F3}"/>
                  </a:ext>
                </a:extLst>
              </p:cNvPr>
              <p:cNvSpPr/>
              <p:nvPr/>
            </p:nvSpPr>
            <p:spPr>
              <a:xfrm>
                <a:off x="8282933" y="3803617"/>
                <a:ext cx="190005" cy="19000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723E92CE-63EA-E342-BB97-7979F50EE1E9}"/>
                  </a:ext>
                </a:extLst>
              </p:cNvPr>
              <p:cNvSpPr/>
              <p:nvPr/>
            </p:nvSpPr>
            <p:spPr>
              <a:xfrm>
                <a:off x="8282933" y="4108956"/>
                <a:ext cx="190005" cy="19000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64A308B3-D58B-F543-94B4-D7420A8C5269}"/>
                  </a:ext>
                </a:extLst>
              </p:cNvPr>
              <p:cNvSpPr txBox="1"/>
              <p:nvPr/>
            </p:nvSpPr>
            <p:spPr>
              <a:xfrm>
                <a:off x="8550799" y="4019292"/>
                <a:ext cx="11483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Data Set B</a:t>
                </a:r>
              </a:p>
            </p:txBody>
          </p: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67B267F9-37C2-A747-95DF-CA8905323624}"/>
                  </a:ext>
                </a:extLst>
              </p:cNvPr>
              <p:cNvSpPr txBox="1"/>
              <p:nvPr/>
            </p:nvSpPr>
            <p:spPr>
              <a:xfrm>
                <a:off x="8550799" y="3710534"/>
                <a:ext cx="115634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Data Set A</a:t>
                </a:r>
              </a:p>
            </p:txBody>
          </p:sp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84803192-6FBD-9C46-915A-16C630F66379}"/>
                  </a:ext>
                </a:extLst>
              </p:cNvPr>
              <p:cNvSpPr/>
              <p:nvPr/>
            </p:nvSpPr>
            <p:spPr>
              <a:xfrm>
                <a:off x="10966756" y="3667273"/>
                <a:ext cx="190005" cy="19000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2" name="Straight Arrow Connector 81">
                <a:extLst>
                  <a:ext uri="{FF2B5EF4-FFF2-40B4-BE49-F238E27FC236}">
                    <a16:creationId xmlns:a16="http://schemas.microsoft.com/office/drawing/2014/main" id="{E050CA67-EAE1-9547-9C4C-175D18C542C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908162" y="3201384"/>
                <a:ext cx="98845" cy="227616"/>
              </a:xfrm>
              <a:prstGeom prst="straightConnector1">
                <a:avLst/>
              </a:prstGeom>
              <a:ln w="1905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Arrow Connector 82">
                <a:extLst>
                  <a:ext uri="{FF2B5EF4-FFF2-40B4-BE49-F238E27FC236}">
                    <a16:creationId xmlns:a16="http://schemas.microsoft.com/office/drawing/2014/main" id="{44A4F76F-0836-1B4C-BA4F-5123CD204092}"/>
                  </a:ext>
                </a:extLst>
              </p:cNvPr>
              <p:cNvCxnSpPr>
                <a:cxnSpLocks/>
                <a:stCxn id="76" idx="2"/>
                <a:endCxn id="73" idx="6"/>
              </p:cNvCxnSpPr>
              <p:nvPr/>
            </p:nvCxnSpPr>
            <p:spPr>
              <a:xfrm flipH="1">
                <a:off x="8472938" y="2800883"/>
                <a:ext cx="320634" cy="35969"/>
              </a:xfrm>
              <a:prstGeom prst="straightConnector1">
                <a:avLst/>
              </a:prstGeom>
              <a:ln w="1905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824391E7-0E31-9449-A70D-DE3BA958DED0}"/>
                  </a:ext>
                </a:extLst>
              </p:cNvPr>
              <p:cNvSpPr/>
              <p:nvPr/>
            </p:nvSpPr>
            <p:spPr>
              <a:xfrm>
                <a:off x="7421945" y="3267374"/>
                <a:ext cx="190005" cy="19000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5" name="Straight Arrow Connector 84">
                <a:extLst>
                  <a:ext uri="{FF2B5EF4-FFF2-40B4-BE49-F238E27FC236}">
                    <a16:creationId xmlns:a16="http://schemas.microsoft.com/office/drawing/2014/main" id="{70A18BFB-C7D6-414A-ACA7-B002AC4B08B7}"/>
                  </a:ext>
                </a:extLst>
              </p:cNvPr>
              <p:cNvCxnSpPr>
                <a:cxnSpLocks/>
                <a:stCxn id="84" idx="7"/>
                <a:endCxn id="73" idx="3"/>
              </p:cNvCxnSpPr>
              <p:nvPr/>
            </p:nvCxnSpPr>
            <p:spPr>
              <a:xfrm flipV="1">
                <a:off x="7584124" y="2904028"/>
                <a:ext cx="726635" cy="391172"/>
              </a:xfrm>
              <a:prstGeom prst="straightConnector1">
                <a:avLst/>
              </a:prstGeom>
              <a:ln w="1905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8E5768FD-067D-0442-93BF-736B5548144B}"/>
                </a:ext>
              </a:extLst>
            </p:cNvPr>
            <p:cNvSpPr/>
            <p:nvPr/>
          </p:nvSpPr>
          <p:spPr>
            <a:xfrm rot="1232918">
              <a:off x="9215990" y="2577117"/>
              <a:ext cx="352449" cy="80149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D7261C26-ECB9-274C-A57B-C0FA2BC15A28}"/>
                </a:ext>
              </a:extLst>
            </p:cNvPr>
            <p:cNvSpPr/>
            <p:nvPr/>
          </p:nvSpPr>
          <p:spPr>
            <a:xfrm rot="1232918">
              <a:off x="4227132" y="2590564"/>
              <a:ext cx="352449" cy="80149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934EABA3-529B-E546-B06E-8D74183EA8EA}"/>
                </a:ext>
              </a:extLst>
            </p:cNvPr>
            <p:cNvSpPr/>
            <p:nvPr/>
          </p:nvSpPr>
          <p:spPr>
            <a:xfrm rot="5178957">
              <a:off x="2909320" y="2093022"/>
              <a:ext cx="352449" cy="80149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7A854E75-186D-4041-8C7F-7AA4D31CD686}"/>
                </a:ext>
              </a:extLst>
            </p:cNvPr>
            <p:cNvSpPr/>
            <p:nvPr/>
          </p:nvSpPr>
          <p:spPr>
            <a:xfrm rot="5178957">
              <a:off x="7911626" y="2066128"/>
              <a:ext cx="352449" cy="80149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4D22D968-9B9F-F443-B84F-9181D23DC1E9}"/>
                </a:ext>
              </a:extLst>
            </p:cNvPr>
            <p:cNvSpPr/>
            <p:nvPr/>
          </p:nvSpPr>
          <p:spPr>
            <a:xfrm>
              <a:off x="9067601" y="2905145"/>
              <a:ext cx="501732" cy="501732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02703D0B-4F95-0349-9FA4-3F8DF6D674EB}"/>
                </a:ext>
              </a:extLst>
            </p:cNvPr>
            <p:cNvSpPr/>
            <p:nvPr/>
          </p:nvSpPr>
          <p:spPr>
            <a:xfrm>
              <a:off x="8072519" y="2192451"/>
              <a:ext cx="501732" cy="501732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A6E521FC-57D9-924D-A493-2235E0B6F22A}"/>
                </a:ext>
              </a:extLst>
            </p:cNvPr>
            <p:cNvSpPr/>
            <p:nvPr/>
          </p:nvSpPr>
          <p:spPr>
            <a:xfrm>
              <a:off x="4226660" y="2542074"/>
              <a:ext cx="501732" cy="501732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256870FD-E75A-8F40-8D64-86BBB0B96334}"/>
                </a:ext>
              </a:extLst>
            </p:cNvPr>
            <p:cNvSpPr/>
            <p:nvPr/>
          </p:nvSpPr>
          <p:spPr>
            <a:xfrm>
              <a:off x="2572672" y="2273133"/>
              <a:ext cx="501732" cy="501732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0520730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D84EA-B747-985C-9F08-FAB31F7D8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Associated Data Statistics and Modifications</a:t>
            </a:r>
          </a:p>
        </p:txBody>
      </p:sp>
    </p:spTree>
    <p:extLst>
      <p:ext uri="{BB962C8B-B14F-4D97-AF65-F5344CB8AC3E}">
        <p14:creationId xmlns:p14="http://schemas.microsoft.com/office/powerpoint/2010/main" val="29225568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8892B-2608-5F04-EE33-0658842F6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695039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It is useful to have some statistics for points in datasets that have been associated with each other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223BAB-6A20-A937-D3FE-300F5AC946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3832"/>
            <a:ext cx="10515600" cy="4643131"/>
          </a:xfrm>
        </p:spPr>
        <p:txBody>
          <a:bodyPr/>
          <a:lstStyle/>
          <a:p>
            <a:endParaRPr lang="en-US" sz="2400" dirty="0">
              <a:solidFill>
                <a:srgbClr val="0070C0"/>
              </a:solidFill>
            </a:endParaRPr>
          </a:p>
          <a:p>
            <a:r>
              <a:rPr lang="en-US" sz="2400" dirty="0">
                <a:solidFill>
                  <a:srgbClr val="0070C0"/>
                </a:solidFill>
              </a:rPr>
              <a:t>RMS Error: the RMS distances associated with the point-to-point match errors</a:t>
            </a:r>
          </a:p>
          <a:p>
            <a:r>
              <a:rPr lang="en-US" sz="2400" dirty="0">
                <a:solidFill>
                  <a:srgbClr val="0070C0"/>
                </a:solidFill>
              </a:rPr>
              <a:t>Variance Error: the variance in the point-to-point match error distances</a:t>
            </a:r>
          </a:p>
          <a:p>
            <a:r>
              <a:rPr lang="en-US" sz="2400" dirty="0">
                <a:solidFill>
                  <a:srgbClr val="0070C0"/>
                </a:solidFill>
              </a:rPr>
              <a:t>Mean Shift: the [X Y] shift that would cause the centroids of the two data sets to match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A function in the library helps us do this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8C6DC1-14C5-8E1C-A595-535C4BB65BBA}"/>
              </a:ext>
            </a:extLst>
          </p:cNvPr>
          <p:cNvSpPr txBox="1"/>
          <p:nvPr/>
        </p:nvSpPr>
        <p:spPr>
          <a:xfrm>
            <a:off x="2317818" y="4741904"/>
            <a:ext cx="480811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i="0" dirty="0">
                <a:solidFill>
                  <a:srgbClr val="008013"/>
                </a:solidFill>
                <a:effectLst/>
                <a:latin typeface="Menlo"/>
              </a:rPr>
              <a:t>Function</a:t>
            </a:r>
            <a:r>
              <a:rPr lang="en-US" dirty="0">
                <a:solidFill>
                  <a:srgbClr val="008013"/>
                </a:solidFill>
                <a:latin typeface="Menlo"/>
              </a:rPr>
              <a:t>: </a:t>
            </a:r>
            <a:r>
              <a:rPr lang="en-US" dirty="0" err="1">
                <a:solidFill>
                  <a:srgbClr val="008013"/>
                </a:solidFill>
                <a:latin typeface="Menlo"/>
              </a:rPr>
              <a:t>fcn_Points_calcPairStatistics.m</a:t>
            </a:r>
            <a:endParaRPr lang="en-US" dirty="0">
              <a:solidFill>
                <a:srgbClr val="008013"/>
              </a:solidFill>
              <a:latin typeface="Menlo"/>
            </a:endParaRPr>
          </a:p>
          <a:p>
            <a:r>
              <a:rPr lang="en-US" dirty="0">
                <a:solidFill>
                  <a:srgbClr val="008013"/>
                </a:solidFill>
                <a:latin typeface="Menlo"/>
              </a:rPr>
              <a:t>Script: </a:t>
            </a:r>
            <a:r>
              <a:rPr lang="en-US" dirty="0" err="1">
                <a:solidFill>
                  <a:srgbClr val="008013"/>
                </a:solidFill>
                <a:latin typeface="Menlo"/>
              </a:rPr>
              <a:t>script_test_fcn_Points_calcPairStatistics.m</a:t>
            </a:r>
            <a:endParaRPr lang="en-US" dirty="0">
              <a:solidFill>
                <a:srgbClr val="008013"/>
              </a:solidFill>
              <a:latin typeface="Menlo"/>
            </a:endParaRPr>
          </a:p>
          <a:p>
            <a:r>
              <a:rPr lang="en-US" dirty="0">
                <a:solidFill>
                  <a:srgbClr val="008013"/>
                </a:solidFill>
                <a:latin typeface="Menlo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204548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C19EC6-7432-E750-E044-B26B74D9A4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710" y="267263"/>
            <a:ext cx="10515600" cy="1325563"/>
          </a:xfrm>
        </p:spPr>
        <p:txBody>
          <a:bodyPr/>
          <a:lstStyle/>
          <a:p>
            <a:r>
              <a:rPr lang="en-US" dirty="0"/>
              <a:t>This presentation is organized as follows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EE9676-18DF-0036-6ECA-89083B1D3A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2826"/>
            <a:ext cx="10515600" cy="458413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Motivations</a:t>
            </a:r>
          </a:p>
          <a:p>
            <a:r>
              <a:rPr lang="en-US" dirty="0"/>
              <a:t>Dataset point association</a:t>
            </a:r>
          </a:p>
          <a:p>
            <a:pPr lvl="1"/>
            <a:r>
              <a:rPr lang="en-US" dirty="0"/>
              <a:t>Basic dataset plotting functions</a:t>
            </a:r>
          </a:p>
          <a:p>
            <a:pPr lvl="1"/>
            <a:r>
              <a:rPr lang="en-US" dirty="0"/>
              <a:t>K-nearest-Neighbor algorithm</a:t>
            </a:r>
          </a:p>
          <a:p>
            <a:pPr lvl="1"/>
            <a:r>
              <a:rPr lang="en-US" dirty="0"/>
              <a:t>Associated Data Statistics and Modifications</a:t>
            </a:r>
          </a:p>
          <a:p>
            <a:r>
              <a:rPr lang="en-US" dirty="0"/>
              <a:t>All about patches</a:t>
            </a:r>
          </a:p>
          <a:p>
            <a:r>
              <a:rPr lang="en-US" dirty="0"/>
              <a:t>Vehicle collision detection</a:t>
            </a:r>
          </a:p>
          <a:p>
            <a:pPr lvl="1"/>
            <a:r>
              <a:rPr lang="en-US" dirty="0"/>
              <a:t>Basic vehicle definitions</a:t>
            </a:r>
          </a:p>
          <a:p>
            <a:pPr lvl="1"/>
            <a:r>
              <a:rPr lang="en-US" dirty="0"/>
              <a:t>Construction zones and obstacles</a:t>
            </a:r>
          </a:p>
          <a:p>
            <a:pPr lvl="1"/>
            <a:r>
              <a:rPr lang="en-US" dirty="0"/>
              <a:t>Straight path collision detection</a:t>
            </a:r>
          </a:p>
          <a:p>
            <a:pPr lvl="1"/>
            <a:r>
              <a:rPr lang="en-US" dirty="0"/>
              <a:t>Curved path collision detection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57400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3D5F62-72A4-9E5C-61D7-3525CDCCA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Another function allows us to modify the statistics of datasets by adjusting XY points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155A96-3C0A-7F30-03AA-4E1F2B4460A6}"/>
              </a:ext>
            </a:extLst>
          </p:cNvPr>
          <p:cNvSpPr txBox="1"/>
          <p:nvPr/>
        </p:nvSpPr>
        <p:spPr>
          <a:xfrm>
            <a:off x="1078954" y="5684176"/>
            <a:ext cx="55017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i="0" dirty="0">
                <a:solidFill>
                  <a:srgbClr val="008013"/>
                </a:solidFill>
                <a:effectLst/>
                <a:latin typeface="Menlo"/>
              </a:rPr>
              <a:t>Function</a:t>
            </a:r>
            <a:r>
              <a:rPr lang="en-US" dirty="0">
                <a:solidFill>
                  <a:srgbClr val="008013"/>
                </a:solidFill>
                <a:latin typeface="Menlo"/>
              </a:rPr>
              <a:t>: </a:t>
            </a:r>
            <a:r>
              <a:rPr lang="en-US" sz="1800" b="0" i="0" dirty="0" err="1">
                <a:solidFill>
                  <a:srgbClr val="008013"/>
                </a:solidFill>
                <a:effectLst/>
                <a:latin typeface="Menlo"/>
              </a:rPr>
              <a:t>fcn_Points_adjustPointSetStatistics.m</a:t>
            </a:r>
            <a:r>
              <a:rPr lang="en-US" dirty="0">
                <a:solidFill>
                  <a:srgbClr val="008013"/>
                </a:solidFill>
                <a:latin typeface="Menlo"/>
              </a:rPr>
              <a:t> </a:t>
            </a:r>
          </a:p>
          <a:p>
            <a:r>
              <a:rPr lang="en-US" dirty="0">
                <a:solidFill>
                  <a:srgbClr val="008013"/>
                </a:solidFill>
                <a:latin typeface="Menlo"/>
              </a:rPr>
              <a:t>Script: </a:t>
            </a:r>
            <a:r>
              <a:rPr lang="en-US" sz="1800" b="0" i="0" dirty="0" err="1">
                <a:solidFill>
                  <a:srgbClr val="008013"/>
                </a:solidFill>
                <a:effectLst/>
                <a:latin typeface="Menlo"/>
              </a:rPr>
              <a:t>script_test_fcn_Points_adjustPointSetStatistics.m</a:t>
            </a:r>
            <a:r>
              <a:rPr lang="en-US" dirty="0">
                <a:solidFill>
                  <a:srgbClr val="008013"/>
                </a:solidFill>
                <a:latin typeface="Menlo"/>
              </a:rPr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65A9C44-588E-A559-831B-5EEEAEABCD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653" y="2081883"/>
            <a:ext cx="4351890" cy="32639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9C699C0-B1B6-0C78-5343-5410857EA7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0460" y="2081883"/>
            <a:ext cx="4351890" cy="32639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898341A-40C6-AF01-DE90-1EB089EBFC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2885" y="2081883"/>
            <a:ext cx="4351890" cy="3263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8279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EAF722-D461-1621-D143-7C6F047CE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Patches are used to represent objects that the vehicle can potentially collide into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4E2607-5626-0DCC-9DF3-DC3C7C345F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Patches are represented as [1 x N] struct array in MATLAB</a:t>
            </a:r>
          </a:p>
          <a:p>
            <a:r>
              <a:rPr lang="en-US" dirty="0"/>
              <a:t>They are primarily defined by the x and y coordinates of their </a:t>
            </a:r>
            <a:r>
              <a:rPr lang="en-US" dirty="0" err="1"/>
              <a:t>verticies</a:t>
            </a:r>
            <a:r>
              <a:rPr lang="en-US" dirty="0"/>
              <a:t> inputted  as two [M x 1] vectors for x and y, and a [1 x 3] RBG color vector.</a:t>
            </a:r>
          </a:p>
        </p:txBody>
      </p:sp>
      <p:sp>
        <p:nvSpPr>
          <p:cNvPr id="4" name="Flowchart: Manual Input 3">
            <a:extLst>
              <a:ext uri="{FF2B5EF4-FFF2-40B4-BE49-F238E27FC236}">
                <a16:creationId xmlns:a16="http://schemas.microsoft.com/office/drawing/2014/main" id="{ECD7842C-1914-F63E-284C-F2F98B7AC19A}"/>
              </a:ext>
            </a:extLst>
          </p:cNvPr>
          <p:cNvSpPr/>
          <p:nvPr/>
        </p:nvSpPr>
        <p:spPr>
          <a:xfrm rot="19860125">
            <a:off x="4246257" y="4110825"/>
            <a:ext cx="1910184" cy="1258722"/>
          </a:xfrm>
          <a:prstGeom prst="flowChartManualInp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9F68937-E85D-FFAF-280A-CE1E8F1C81C7}"/>
              </a:ext>
            </a:extLst>
          </p:cNvPr>
          <p:cNvSpPr/>
          <p:nvPr/>
        </p:nvSpPr>
        <p:spPr>
          <a:xfrm>
            <a:off x="4149213" y="4837471"/>
            <a:ext cx="73152" cy="7315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C721698-3203-36DA-2F0A-3163A52D10CF}"/>
              </a:ext>
            </a:extLst>
          </p:cNvPr>
          <p:cNvSpPr/>
          <p:nvPr/>
        </p:nvSpPr>
        <p:spPr>
          <a:xfrm>
            <a:off x="5697794" y="3690139"/>
            <a:ext cx="73152" cy="7315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51C507B-6F79-F48E-83D0-604B968BC0C9}"/>
              </a:ext>
            </a:extLst>
          </p:cNvPr>
          <p:cNvSpPr/>
          <p:nvPr/>
        </p:nvSpPr>
        <p:spPr>
          <a:xfrm>
            <a:off x="6305233" y="4800895"/>
            <a:ext cx="73152" cy="7315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707FC4F-18CD-3557-D93C-C8BA23055BF9}"/>
              </a:ext>
            </a:extLst>
          </p:cNvPr>
          <p:cNvSpPr/>
          <p:nvPr/>
        </p:nvSpPr>
        <p:spPr>
          <a:xfrm>
            <a:off x="4619001" y="5717081"/>
            <a:ext cx="73152" cy="7315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6619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3DBD58-C274-3DDC-8AE1-CDA5C95ABA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8454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Sample patches are used to illustrate how patched are implemented in the library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D3BCAE-F6D0-60C8-1699-079FAF6C3BC0}"/>
              </a:ext>
            </a:extLst>
          </p:cNvPr>
          <p:cNvSpPr txBox="1"/>
          <p:nvPr/>
        </p:nvSpPr>
        <p:spPr>
          <a:xfrm>
            <a:off x="6440129" y="3429000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dirty="0">
                <a:solidFill>
                  <a:srgbClr val="008013"/>
                </a:solidFill>
                <a:effectLst/>
                <a:latin typeface="Menlo"/>
              </a:rPr>
              <a:t>Function: </a:t>
            </a:r>
            <a:r>
              <a:rPr lang="en-US" sz="1800" b="0" i="0" dirty="0" err="1">
                <a:solidFill>
                  <a:srgbClr val="008013"/>
                </a:solidFill>
                <a:effectLst/>
                <a:latin typeface="Menlo"/>
              </a:rPr>
              <a:t>fcn_Patch_fillSamplePatches.m</a:t>
            </a:r>
            <a:endParaRPr lang="en-US" sz="1800" b="0" i="0" dirty="0">
              <a:solidFill>
                <a:srgbClr val="008013"/>
              </a:solidFill>
              <a:effectLst/>
              <a:latin typeface="Menlo"/>
            </a:endParaRPr>
          </a:p>
          <a:p>
            <a:r>
              <a:rPr lang="en-US" dirty="0">
                <a:solidFill>
                  <a:srgbClr val="008013"/>
                </a:solidFill>
                <a:latin typeface="Menlo"/>
              </a:rPr>
              <a:t>Script: </a:t>
            </a:r>
            <a:r>
              <a:rPr lang="en-US" sz="1800" b="0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Menlo"/>
              </a:rPr>
              <a:t>No script yet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38673ED-E2FB-F6DD-91CA-9A146E39D5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29817"/>
            <a:ext cx="5214058" cy="3910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3950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EA7A65-AC92-C903-B823-7896F7EF2C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542" y="138983"/>
            <a:ext cx="10515600" cy="1325563"/>
          </a:xfrm>
        </p:spPr>
        <p:txBody>
          <a:bodyPr/>
          <a:lstStyle/>
          <a:p>
            <a:r>
              <a:rPr lang="en-US" dirty="0"/>
              <a:t>These patches can be easily visualized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159ECE-F1A3-719D-9CFA-B38FB7D934AA}"/>
              </a:ext>
            </a:extLst>
          </p:cNvPr>
          <p:cNvSpPr txBox="1"/>
          <p:nvPr/>
        </p:nvSpPr>
        <p:spPr>
          <a:xfrm>
            <a:off x="6773986" y="3114819"/>
            <a:ext cx="41009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i="0" dirty="0">
                <a:solidFill>
                  <a:srgbClr val="008013"/>
                </a:solidFill>
                <a:effectLst/>
                <a:latin typeface="Menlo"/>
              </a:rPr>
              <a:t>Function: </a:t>
            </a:r>
            <a:r>
              <a:rPr lang="en-US" sz="1800" b="0" i="0" dirty="0" err="1">
                <a:solidFill>
                  <a:srgbClr val="008013"/>
                </a:solidFill>
                <a:effectLst/>
                <a:latin typeface="Menlo"/>
              </a:rPr>
              <a:t>fcn_Patch_plotPatch.m</a:t>
            </a:r>
            <a:endParaRPr lang="en-US" sz="1800" b="0" i="0" dirty="0">
              <a:solidFill>
                <a:srgbClr val="008013"/>
              </a:solidFill>
              <a:effectLst/>
              <a:latin typeface="Menlo"/>
            </a:endParaRPr>
          </a:p>
          <a:p>
            <a:r>
              <a:rPr lang="en-US" dirty="0">
                <a:solidFill>
                  <a:srgbClr val="008013"/>
                </a:solidFill>
                <a:latin typeface="Menlo"/>
              </a:rPr>
              <a:t>Script: </a:t>
            </a:r>
            <a:r>
              <a:rPr lang="en-US" sz="1800" b="0" i="0" dirty="0" err="1">
                <a:solidFill>
                  <a:srgbClr val="008013"/>
                </a:solidFill>
                <a:effectLst/>
                <a:latin typeface="Menlo"/>
              </a:rPr>
              <a:t>script_test_fcn_Patch_plotPatch.m</a:t>
            </a:r>
            <a:endParaRPr lang="en-US" sz="1800" b="0" i="0" dirty="0">
              <a:effectLst/>
              <a:latin typeface="Menlo"/>
            </a:endParaRPr>
          </a:p>
          <a:p>
            <a:r>
              <a:rPr lang="en-US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00F1E7-A38A-506C-7D8F-7FC157965A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890415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6731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DC8317-2FD0-84F6-CD79-C09932F1D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861" y="28475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The library allows users to interactively create patches through color selection and mouse clicks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9D5060-92BE-EA0D-18E5-2A60CD9FD27D}"/>
              </a:ext>
            </a:extLst>
          </p:cNvPr>
          <p:cNvSpPr txBox="1"/>
          <p:nvPr/>
        </p:nvSpPr>
        <p:spPr>
          <a:xfrm>
            <a:off x="1124670" y="5649915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dirty="0">
                <a:solidFill>
                  <a:srgbClr val="008013"/>
                </a:solidFill>
                <a:effectLst/>
                <a:latin typeface="Menlo"/>
              </a:rPr>
              <a:t>Function</a:t>
            </a:r>
            <a:r>
              <a:rPr lang="en-US" dirty="0">
                <a:solidFill>
                  <a:srgbClr val="008013"/>
                </a:solidFill>
                <a:latin typeface="Menlo"/>
              </a:rPr>
              <a:t>: </a:t>
            </a:r>
            <a:r>
              <a:rPr lang="en-US" dirty="0" err="1">
                <a:solidFill>
                  <a:srgbClr val="008013"/>
                </a:solidFill>
                <a:latin typeface="Menlo"/>
              </a:rPr>
              <a:t>fcn_Patch_fillPatchArrayViaUserInputs.m</a:t>
            </a:r>
            <a:endParaRPr lang="en-US" dirty="0">
              <a:solidFill>
                <a:srgbClr val="008013"/>
              </a:solidFill>
              <a:latin typeface="Menlo"/>
            </a:endParaRPr>
          </a:p>
          <a:p>
            <a:r>
              <a:rPr lang="en-US" dirty="0">
                <a:solidFill>
                  <a:srgbClr val="008013"/>
                </a:solidFill>
                <a:latin typeface="Menlo"/>
              </a:rPr>
              <a:t>Script: </a:t>
            </a:r>
            <a:r>
              <a:rPr lang="en-US" sz="1800" b="0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Menlo"/>
              </a:rPr>
              <a:t>No script yet</a:t>
            </a:r>
            <a:endParaRPr lang="en-US" sz="1800" b="0" i="0" dirty="0">
              <a:effectLst/>
              <a:latin typeface="Menlo"/>
            </a:endParaRPr>
          </a:p>
          <a:p>
            <a:r>
              <a:rPr lang="en-US" dirty="0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BFC3578-0193-3BEE-3AB9-10C1302A1E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693" t="2151" r="31936" b="39498"/>
          <a:stretch/>
        </p:blipFill>
        <p:spPr>
          <a:xfrm>
            <a:off x="113883" y="1965290"/>
            <a:ext cx="3456384" cy="3119175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ABB0AB0F-DFCF-2604-04F1-3DB105F937AE}"/>
              </a:ext>
            </a:extLst>
          </p:cNvPr>
          <p:cNvSpPr/>
          <p:nvPr/>
        </p:nvSpPr>
        <p:spPr>
          <a:xfrm>
            <a:off x="3709365" y="3249873"/>
            <a:ext cx="457200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340A1F9-CE2A-3309-EBB7-493251E830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774" t="3154" r="32368" b="41076"/>
          <a:stretch/>
        </p:blipFill>
        <p:spPr>
          <a:xfrm>
            <a:off x="4249804" y="1965289"/>
            <a:ext cx="3565390" cy="311917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DD45975-AF32-6098-AAED-C39FA9A462E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742" t="13480" r="33407" b="29817"/>
          <a:stretch/>
        </p:blipFill>
        <p:spPr>
          <a:xfrm>
            <a:off x="8494731" y="1965291"/>
            <a:ext cx="3506048" cy="3119174"/>
          </a:xfrm>
          <a:prstGeom prst="rect">
            <a:avLst/>
          </a:prstGeom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99CA9B34-5878-13AC-966A-40A5EEA0AD9D}"/>
              </a:ext>
            </a:extLst>
          </p:cNvPr>
          <p:cNvSpPr/>
          <p:nvPr/>
        </p:nvSpPr>
        <p:spPr>
          <a:xfrm>
            <a:off x="7957371" y="3249873"/>
            <a:ext cx="457200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07939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134909-7532-BAB8-3E58-53CB73CB5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Axis Aligned Bounding Boxes (AABB), which are useful when working with collision detection, can be determined </a:t>
            </a:r>
            <a:r>
              <a:rPr lang="en-US" i="1" dirty="0"/>
              <a:t>for</a:t>
            </a:r>
            <a:r>
              <a:rPr lang="en-US" dirty="0"/>
              <a:t> each of the patches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4F3C0D-626C-E76A-6A48-363DC55DA9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4287" y="2133132"/>
            <a:ext cx="5179196" cy="388439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97AB750-C849-CD97-5D27-B2C76312CDCF}"/>
              </a:ext>
            </a:extLst>
          </p:cNvPr>
          <p:cNvSpPr txBox="1"/>
          <p:nvPr/>
        </p:nvSpPr>
        <p:spPr>
          <a:xfrm>
            <a:off x="6243483" y="3429000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dirty="0">
                <a:solidFill>
                  <a:srgbClr val="008013"/>
                </a:solidFill>
                <a:effectLst/>
                <a:latin typeface="Menlo"/>
              </a:rPr>
              <a:t>Function: </a:t>
            </a:r>
            <a:r>
              <a:rPr lang="en-US" sz="1800" b="0" i="0" dirty="0" err="1">
                <a:solidFill>
                  <a:srgbClr val="008013"/>
                </a:solidFill>
                <a:effectLst/>
                <a:latin typeface="Menlo"/>
              </a:rPr>
              <a:t>fcn_Patch_determineAABB.m</a:t>
            </a:r>
            <a:r>
              <a:rPr lang="en-US" sz="1800" b="0" i="0" dirty="0">
                <a:solidFill>
                  <a:srgbClr val="008013"/>
                </a:solidFill>
                <a:effectLst/>
                <a:latin typeface="Menlo"/>
              </a:rPr>
              <a:t> </a:t>
            </a:r>
          </a:p>
          <a:p>
            <a:r>
              <a:rPr lang="en-US" dirty="0">
                <a:solidFill>
                  <a:srgbClr val="008013"/>
                </a:solidFill>
                <a:latin typeface="Menlo"/>
              </a:rPr>
              <a:t>Script: </a:t>
            </a:r>
            <a:r>
              <a:rPr lang="en-US" sz="1800" b="0" i="0" dirty="0" err="1">
                <a:solidFill>
                  <a:srgbClr val="008013"/>
                </a:solidFill>
                <a:effectLst/>
                <a:latin typeface="Menlo"/>
              </a:rPr>
              <a:t>script_test_fcn_Patch_determineAABB.m</a:t>
            </a:r>
            <a:endParaRPr lang="en-US" sz="1800" b="0" i="0" dirty="0">
              <a:effectLst/>
              <a:latin typeface="Menlo"/>
            </a:endParaRPr>
          </a:p>
        </p:txBody>
      </p:sp>
    </p:spTree>
    <p:extLst>
      <p:ext uri="{BB962C8B-B14F-4D97-AF65-F5344CB8AC3E}">
        <p14:creationId xmlns:p14="http://schemas.microsoft.com/office/powerpoint/2010/main" val="38023339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978E2A-4FD2-B5C5-9BF1-07D59477C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Vehicle definitions</a:t>
            </a:r>
          </a:p>
        </p:txBody>
      </p:sp>
    </p:spTree>
    <p:extLst>
      <p:ext uri="{BB962C8B-B14F-4D97-AF65-F5344CB8AC3E}">
        <p14:creationId xmlns:p14="http://schemas.microsoft.com/office/powerpoint/2010/main" val="15706617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54160C-1FB3-E939-4FA2-8A405BACE8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3503" y="211430"/>
            <a:ext cx="10515600" cy="1325563"/>
          </a:xfrm>
        </p:spPr>
        <p:txBody>
          <a:bodyPr/>
          <a:lstStyle/>
          <a:p>
            <a:r>
              <a:rPr lang="en-US" dirty="0"/>
              <a:t>We define the following vehicle properties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FA325E3-F02B-55C5-9843-4703CECE7DA9}"/>
              </a:ext>
            </a:extLst>
          </p:cNvPr>
          <p:cNvSpPr txBox="1"/>
          <p:nvPr/>
        </p:nvSpPr>
        <p:spPr>
          <a:xfrm>
            <a:off x="4647306" y="4983089"/>
            <a:ext cx="1249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Body width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88C3C2A9-E118-59D1-0E0F-10829F29F19A}"/>
                  </a:ext>
                </a:extLst>
              </p14:cNvPr>
              <p14:cNvContentPartPr/>
              <p14:nvPr/>
            </p14:nvContentPartPr>
            <p14:xfrm>
              <a:off x="9000583" y="3422772"/>
              <a:ext cx="360" cy="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88C3C2A9-E118-59D1-0E0F-10829F29F19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991583" y="3413772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01D33333-4DC2-5CBC-3F1B-89C4BA3BA76C}"/>
              </a:ext>
            </a:extLst>
          </p:cNvPr>
          <p:cNvSpPr txBox="1"/>
          <p:nvPr/>
        </p:nvSpPr>
        <p:spPr>
          <a:xfrm>
            <a:off x="8213777" y="5836611"/>
            <a:ext cx="2460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= Center of Gravity (CG)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8480135-54DC-F3DD-FF92-A255E4EF8BE5}"/>
              </a:ext>
            </a:extLst>
          </p:cNvPr>
          <p:cNvSpPr txBox="1"/>
          <p:nvPr/>
        </p:nvSpPr>
        <p:spPr>
          <a:xfrm>
            <a:off x="6069528" y="2473075"/>
            <a:ext cx="3010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CG-front bumper distance (</a:t>
            </a:r>
            <a:r>
              <a:rPr lang="en-US" dirty="0" err="1"/>
              <a:t>df</a:t>
            </a:r>
            <a:r>
              <a:rPr lang="en-US" dirty="0"/>
              <a:t>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2369C12-63A8-92DD-96BC-541DA7C97110}"/>
              </a:ext>
            </a:extLst>
          </p:cNvPr>
          <p:cNvSpPr txBox="1"/>
          <p:nvPr/>
        </p:nvSpPr>
        <p:spPr>
          <a:xfrm>
            <a:off x="6069528" y="3938413"/>
            <a:ext cx="29212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CG-rear bumper distance (</a:t>
            </a:r>
            <a:r>
              <a:rPr lang="en-US" dirty="0" err="1"/>
              <a:t>dr</a:t>
            </a:r>
            <a:r>
              <a:rPr lang="en-US" dirty="0"/>
              <a:t>)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B75923A-C4B5-67E3-371B-021BF710A687}"/>
              </a:ext>
            </a:extLst>
          </p:cNvPr>
          <p:cNvCxnSpPr>
            <a:cxnSpLocks/>
          </p:cNvCxnSpPr>
          <p:nvPr/>
        </p:nvCxnSpPr>
        <p:spPr>
          <a:xfrm flipV="1">
            <a:off x="6059696" y="2054069"/>
            <a:ext cx="9832" cy="128031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577B9AE-9B2C-C1D1-1E5B-1BE759E080C2}"/>
              </a:ext>
            </a:extLst>
          </p:cNvPr>
          <p:cNvCxnSpPr>
            <a:cxnSpLocks/>
          </p:cNvCxnSpPr>
          <p:nvPr/>
        </p:nvCxnSpPr>
        <p:spPr>
          <a:xfrm flipV="1">
            <a:off x="6060680" y="3324547"/>
            <a:ext cx="0" cy="156344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B948FED-24B9-124F-CB95-2F11464AE5AD}"/>
              </a:ext>
            </a:extLst>
          </p:cNvPr>
          <p:cNvCxnSpPr>
            <a:cxnSpLocks/>
          </p:cNvCxnSpPr>
          <p:nvPr/>
        </p:nvCxnSpPr>
        <p:spPr>
          <a:xfrm>
            <a:off x="4525683" y="5052500"/>
            <a:ext cx="139517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B65F47E7-4337-59BC-01B8-94FE77A60D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6177" y="1970367"/>
            <a:ext cx="1514345" cy="2966879"/>
          </a:xfrm>
          <a:prstGeom prst="rect">
            <a:avLst/>
          </a:prstGeom>
        </p:spPr>
      </p:pic>
      <p:pic>
        <p:nvPicPr>
          <p:cNvPr id="1026" name="Picture 2" descr="Center of Gravity Symbol Sign on White Background Stock Vector -  Illustration of electrical, earth: 219734211">
            <a:extLst>
              <a:ext uri="{FF2B5EF4-FFF2-40B4-BE49-F238E27FC236}">
                <a16:creationId xmlns:a16="http://schemas.microsoft.com/office/drawing/2014/main" id="{4DB53073-9D54-1B9C-DA10-3898F63109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250" b="94250" l="6625" r="92875">
                        <a14:foregroundMark x1="26375" y1="28375" x2="26375" y2="28375"/>
                        <a14:foregroundMark x1="36125" y1="27500" x2="36125" y2="27500"/>
                        <a14:foregroundMark x1="36125" y1="26000" x2="36125" y2="26000"/>
                        <a14:foregroundMark x1="29875" y1="32000" x2="29875" y2="32000"/>
                        <a14:foregroundMark x1="29875" y1="32000" x2="29875" y2="32000"/>
                        <a14:foregroundMark x1="64625" y1="34625" x2="64625" y2="34625"/>
                        <a14:foregroundMark x1="64625" y1="34625" x2="64625" y2="34625"/>
                        <a14:foregroundMark x1="56375" y1="9500" x2="56375" y2="9500"/>
                        <a14:foregroundMark x1="56375" y1="9500" x2="56375" y2="9500"/>
                        <a14:foregroundMark x1="92875" y1="45125" x2="92875" y2="45125"/>
                        <a14:foregroundMark x1="92875" y1="45125" x2="92875" y2="45125"/>
                        <a14:foregroundMark x1="78625" y1="58250" x2="65000" y2="78875"/>
                        <a14:foregroundMark x1="65000" y1="78875" x2="62250" y2="63625"/>
                        <a14:foregroundMark x1="62250" y1="63625" x2="67250" y2="57125"/>
                        <a14:foregroundMark x1="50261" y1="6583" x2="22896" y2="13298"/>
                        <a14:foregroundMark x1="52125" y1="6125" x2="51355" y2="6314"/>
                        <a14:foregroundMark x1="8600" y1="31000" x2="4500" y2="46000"/>
                        <a14:foregroundMark x1="4500" y1="46000" x2="7750" y2="68625"/>
                        <a14:foregroundMark x1="7750" y1="68625" x2="17125" y2="81625"/>
                        <a14:foregroundMark x1="17125" y1="81625" x2="49375" y2="93125"/>
                        <a14:foregroundMark x1="49375" y1="93125" x2="64500" y2="92625"/>
                        <a14:foregroundMark x1="64500" y1="92625" x2="78125" y2="85875"/>
                        <a14:foregroundMark x1="78125" y1="85875" x2="91219" y2="68930"/>
                        <a14:foregroundMark x1="94826" y1="55869" x2="94500" y2="47125"/>
                        <a14:foregroundMark x1="94500" y1="47125" x2="86250" y2="31625"/>
                        <a14:foregroundMark x1="86250" y1="31625" x2="62250" y2="9250"/>
                        <a14:foregroundMark x1="51312" y1="3837" x2="50125" y2="3250"/>
                        <a14:foregroundMark x1="62250" y1="9250" x2="52462" y2="4406"/>
                        <a14:foregroundMark x1="6125" y1="37500" x2="5000" y2="52500"/>
                        <a14:foregroundMark x1="5000" y1="52500" x2="12250" y2="71875"/>
                        <a14:foregroundMark x1="12250" y1="71875" x2="41125" y2="91875"/>
                        <a14:foregroundMark x1="41125" y1="91875" x2="58500" y2="92875"/>
                        <a14:foregroundMark x1="58500" y1="92875" x2="78750" y2="81625"/>
                        <a14:foregroundMark x1="78750" y1="81625" x2="92010" y2="63393"/>
                        <a14:foregroundMark x1="93612" y1="55697" x2="93375" y2="46625"/>
                        <a14:foregroundMark x1="93375" y1="46625" x2="88500" y2="33625"/>
                        <a14:foregroundMark x1="88500" y1="33625" x2="67250" y2="8000"/>
                        <a14:foregroundMark x1="67250" y1="8000" x2="36500" y2="12000"/>
                        <a14:foregroundMark x1="36500" y1="12000" x2="19625" y2="20625"/>
                        <a14:foregroundMark x1="19625" y1="20625" x2="7500" y2="33750"/>
                        <a14:foregroundMark x1="7500" y1="33750" x2="30500" y2="21125"/>
                        <a14:foregroundMark x1="30500" y1="21125" x2="24125" y2="50375"/>
                        <a14:foregroundMark x1="24125" y1="50375" x2="45750" y2="29875"/>
                        <a14:foregroundMark x1="45750" y1="29875" x2="39250" y2="50000"/>
                        <a14:foregroundMark x1="39250" y1="50000" x2="53500" y2="40000"/>
                        <a14:foregroundMark x1="53500" y1="40000" x2="55750" y2="75625"/>
                        <a14:foregroundMark x1="55750" y1="75625" x2="72000" y2="61000"/>
                        <a14:foregroundMark x1="72000" y1="61000" x2="48250" y2="39875"/>
                        <a14:foregroundMark x1="48250" y1="39875" x2="27250" y2="40250"/>
                        <a14:foregroundMark x1="27250" y1="40250" x2="36000" y2="21375"/>
                        <a14:foregroundMark x1="36000" y1="21375" x2="22375" y2="49125"/>
                        <a14:foregroundMark x1="22375" y1="49125" x2="29250" y2="32125"/>
                        <a14:foregroundMark x1="29250" y1="32125" x2="24125" y2="50000"/>
                        <a14:foregroundMark x1="18125" y1="37750" x2="10625" y2="51875"/>
                        <a14:foregroundMark x1="10625" y1="51875" x2="15500" y2="34375"/>
                        <a14:foregroundMark x1="15500" y1="34375" x2="27875" y2="40375"/>
                        <a14:foregroundMark x1="58625" y1="92250" x2="44875" y2="93125"/>
                        <a14:foregroundMark x1="44875" y1="93125" x2="64125" y2="88625"/>
                        <a14:foregroundMark x1="64125" y1="88625" x2="81125" y2="69125"/>
                        <a14:foregroundMark x1="81125" y1="69125" x2="86750" y2="47875"/>
                        <a14:foregroundMark x1="86750" y1="47875" x2="73250" y2="28750"/>
                        <a14:foregroundMark x1="73250" y1="28750" x2="57750" y2="20875"/>
                        <a14:foregroundMark x1="57750" y1="20875" x2="32125" y2="18250"/>
                        <a14:foregroundMark x1="32125" y1="18250" x2="12125" y2="40375"/>
                        <a14:foregroundMark x1="12125" y1="40375" x2="6625" y2="57375"/>
                        <a14:foregroundMark x1="6625" y1="57375" x2="7500" y2="61500"/>
                        <a14:foregroundMark x1="46625" y1="94250" x2="53250" y2="93125"/>
                        <a14:backgroundMark x1="22375" y1="12875" x2="8125" y2="26375"/>
                        <a14:backgroundMark x1="8125" y1="26375" x2="6375" y2="30000"/>
                        <a14:backgroundMark x1="22750" y1="13500" x2="22750" y2="13500"/>
                        <a14:backgroundMark x1="51000" y1="4375" x2="52625" y2="4125"/>
                        <a14:backgroundMark x1="95750" y1="56000" x2="93500" y2="717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5975" y="3140183"/>
            <a:ext cx="340633" cy="340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Center of Gravity Symbol Sign on White Background Stock Vector -  Illustration of electrical, earth: 219734211">
            <a:extLst>
              <a:ext uri="{FF2B5EF4-FFF2-40B4-BE49-F238E27FC236}">
                <a16:creationId xmlns:a16="http://schemas.microsoft.com/office/drawing/2014/main" id="{F6FF1666-B466-68D0-6686-A7BA752F85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250" b="94250" l="6625" r="92875">
                        <a14:foregroundMark x1="26375" y1="28375" x2="26375" y2="28375"/>
                        <a14:foregroundMark x1="36125" y1="27500" x2="36125" y2="27500"/>
                        <a14:foregroundMark x1="36125" y1="26000" x2="36125" y2="26000"/>
                        <a14:foregroundMark x1="29875" y1="32000" x2="29875" y2="32000"/>
                        <a14:foregroundMark x1="29875" y1="32000" x2="29875" y2="32000"/>
                        <a14:foregroundMark x1="64625" y1="34625" x2="64625" y2="34625"/>
                        <a14:foregroundMark x1="64625" y1="34625" x2="64625" y2="34625"/>
                        <a14:foregroundMark x1="56375" y1="9500" x2="56375" y2="9500"/>
                        <a14:foregroundMark x1="56375" y1="9500" x2="56375" y2="9500"/>
                        <a14:foregroundMark x1="92875" y1="45125" x2="92875" y2="45125"/>
                        <a14:foregroundMark x1="92875" y1="45125" x2="92875" y2="45125"/>
                        <a14:foregroundMark x1="78625" y1="58250" x2="65000" y2="78875"/>
                        <a14:foregroundMark x1="65000" y1="78875" x2="62250" y2="63625"/>
                        <a14:foregroundMark x1="62250" y1="63625" x2="67250" y2="57125"/>
                        <a14:foregroundMark x1="50261" y1="6583" x2="22896" y2="13298"/>
                        <a14:foregroundMark x1="52125" y1="6125" x2="51355" y2="6314"/>
                        <a14:foregroundMark x1="8600" y1="31000" x2="4500" y2="46000"/>
                        <a14:foregroundMark x1="4500" y1="46000" x2="7750" y2="68625"/>
                        <a14:foregroundMark x1="7750" y1="68625" x2="17125" y2="81625"/>
                        <a14:foregroundMark x1="17125" y1="81625" x2="49375" y2="93125"/>
                        <a14:foregroundMark x1="49375" y1="93125" x2="64500" y2="92625"/>
                        <a14:foregroundMark x1="64500" y1="92625" x2="78125" y2="85875"/>
                        <a14:foregroundMark x1="78125" y1="85875" x2="91219" y2="68930"/>
                        <a14:foregroundMark x1="94826" y1="55869" x2="94500" y2="47125"/>
                        <a14:foregroundMark x1="94500" y1="47125" x2="86250" y2="31625"/>
                        <a14:foregroundMark x1="86250" y1="31625" x2="62250" y2="9250"/>
                        <a14:foregroundMark x1="51312" y1="3837" x2="50125" y2="3250"/>
                        <a14:foregroundMark x1="62250" y1="9250" x2="52462" y2="4406"/>
                        <a14:foregroundMark x1="6125" y1="37500" x2="5000" y2="52500"/>
                        <a14:foregroundMark x1="5000" y1="52500" x2="12250" y2="71875"/>
                        <a14:foregroundMark x1="12250" y1="71875" x2="41125" y2="91875"/>
                        <a14:foregroundMark x1="41125" y1="91875" x2="58500" y2="92875"/>
                        <a14:foregroundMark x1="58500" y1="92875" x2="78750" y2="81625"/>
                        <a14:foregroundMark x1="78750" y1="81625" x2="92010" y2="63393"/>
                        <a14:foregroundMark x1="93612" y1="55697" x2="93375" y2="46625"/>
                        <a14:foregroundMark x1="93375" y1="46625" x2="88500" y2="33625"/>
                        <a14:foregroundMark x1="88500" y1="33625" x2="67250" y2="8000"/>
                        <a14:foregroundMark x1="67250" y1="8000" x2="36500" y2="12000"/>
                        <a14:foregroundMark x1="36500" y1="12000" x2="19625" y2="20625"/>
                        <a14:foregroundMark x1="19625" y1="20625" x2="7500" y2="33750"/>
                        <a14:foregroundMark x1="7500" y1="33750" x2="30500" y2="21125"/>
                        <a14:foregroundMark x1="30500" y1="21125" x2="24125" y2="50375"/>
                        <a14:foregroundMark x1="24125" y1="50375" x2="45750" y2="29875"/>
                        <a14:foregroundMark x1="45750" y1="29875" x2="39250" y2="50000"/>
                        <a14:foregroundMark x1="39250" y1="50000" x2="53500" y2="40000"/>
                        <a14:foregroundMark x1="53500" y1="40000" x2="55750" y2="75625"/>
                        <a14:foregroundMark x1="55750" y1="75625" x2="72000" y2="61000"/>
                        <a14:foregroundMark x1="72000" y1="61000" x2="48250" y2="39875"/>
                        <a14:foregroundMark x1="48250" y1="39875" x2="27250" y2="40250"/>
                        <a14:foregroundMark x1="27250" y1="40250" x2="36000" y2="21375"/>
                        <a14:foregroundMark x1="36000" y1="21375" x2="22375" y2="49125"/>
                        <a14:foregroundMark x1="22375" y1="49125" x2="29250" y2="32125"/>
                        <a14:foregroundMark x1="29250" y1="32125" x2="24125" y2="50000"/>
                        <a14:foregroundMark x1="18125" y1="37750" x2="10625" y2="51875"/>
                        <a14:foregroundMark x1="10625" y1="51875" x2="15500" y2="34375"/>
                        <a14:foregroundMark x1="15500" y1="34375" x2="27875" y2="40375"/>
                        <a14:foregroundMark x1="58625" y1="92250" x2="44875" y2="93125"/>
                        <a14:foregroundMark x1="44875" y1="93125" x2="64125" y2="88625"/>
                        <a14:foregroundMark x1="64125" y1="88625" x2="81125" y2="69125"/>
                        <a14:foregroundMark x1="81125" y1="69125" x2="86750" y2="47875"/>
                        <a14:foregroundMark x1="86750" y1="47875" x2="73250" y2="28750"/>
                        <a14:foregroundMark x1="73250" y1="28750" x2="57750" y2="20875"/>
                        <a14:foregroundMark x1="57750" y1="20875" x2="32125" y2="18250"/>
                        <a14:foregroundMark x1="32125" y1="18250" x2="12125" y2="40375"/>
                        <a14:foregroundMark x1="12125" y1="40375" x2="6625" y2="57375"/>
                        <a14:foregroundMark x1="6625" y1="57375" x2="7500" y2="61500"/>
                        <a14:foregroundMark x1="46625" y1="94250" x2="53250" y2="93125"/>
                        <a14:backgroundMark x1="22375" y1="12875" x2="8125" y2="26375"/>
                        <a14:backgroundMark x1="8125" y1="26375" x2="6375" y2="30000"/>
                        <a14:backgroundMark x1="22750" y1="13500" x2="22750" y2="13500"/>
                        <a14:backgroundMark x1="51000" y1="4375" x2="52625" y2="4125"/>
                        <a14:backgroundMark x1="95750" y1="56000" x2="93500" y2="717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1970" y="5867142"/>
            <a:ext cx="340633" cy="340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50643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41F53F6-6322-74DC-76A9-CA892CB6CD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345812">
            <a:off x="5029032" y="2989474"/>
            <a:ext cx="1280203" cy="2508152"/>
          </a:xfrm>
          <a:prstGeom prst="rect">
            <a:avLst/>
          </a:prstGeom>
          <a:ln w="28575">
            <a:noFill/>
          </a:ln>
        </p:spPr>
      </p:pic>
      <p:pic>
        <p:nvPicPr>
          <p:cNvPr id="11" name="Picture 2" descr="Center of Gravity Symbol Sign on White Background Stock Vector -  Illustration of electrical, earth: 219734211">
            <a:extLst>
              <a:ext uri="{FF2B5EF4-FFF2-40B4-BE49-F238E27FC236}">
                <a16:creationId xmlns:a16="http://schemas.microsoft.com/office/drawing/2014/main" id="{6EF332DC-F481-4236-D995-00746A8026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250" b="94250" l="6625" r="92875">
                        <a14:foregroundMark x1="26375" y1="28375" x2="26375" y2="28375"/>
                        <a14:foregroundMark x1="36125" y1="27500" x2="36125" y2="27500"/>
                        <a14:foregroundMark x1="36125" y1="26000" x2="36125" y2="26000"/>
                        <a14:foregroundMark x1="29875" y1="32000" x2="29875" y2="32000"/>
                        <a14:foregroundMark x1="29875" y1="32000" x2="29875" y2="32000"/>
                        <a14:foregroundMark x1="64625" y1="34625" x2="64625" y2="34625"/>
                        <a14:foregroundMark x1="64625" y1="34625" x2="64625" y2="34625"/>
                        <a14:foregroundMark x1="56375" y1="9500" x2="56375" y2="9500"/>
                        <a14:foregroundMark x1="56375" y1="9500" x2="56375" y2="9500"/>
                        <a14:foregroundMark x1="92875" y1="45125" x2="92875" y2="45125"/>
                        <a14:foregroundMark x1="92875" y1="45125" x2="92875" y2="45125"/>
                        <a14:foregroundMark x1="78625" y1="58250" x2="65000" y2="78875"/>
                        <a14:foregroundMark x1="65000" y1="78875" x2="62250" y2="63625"/>
                        <a14:foregroundMark x1="62250" y1="63625" x2="67250" y2="57125"/>
                        <a14:foregroundMark x1="50261" y1="6583" x2="22896" y2="13298"/>
                        <a14:foregroundMark x1="52125" y1="6125" x2="51355" y2="6314"/>
                        <a14:foregroundMark x1="8600" y1="31000" x2="4500" y2="46000"/>
                        <a14:foregroundMark x1="4500" y1="46000" x2="7750" y2="68625"/>
                        <a14:foregroundMark x1="7750" y1="68625" x2="17125" y2="81625"/>
                        <a14:foregroundMark x1="17125" y1="81625" x2="49375" y2="93125"/>
                        <a14:foregroundMark x1="49375" y1="93125" x2="64500" y2="92625"/>
                        <a14:foregroundMark x1="64500" y1="92625" x2="78125" y2="85875"/>
                        <a14:foregroundMark x1="78125" y1="85875" x2="91219" y2="68930"/>
                        <a14:foregroundMark x1="94826" y1="55869" x2="94500" y2="47125"/>
                        <a14:foregroundMark x1="94500" y1="47125" x2="86250" y2="31625"/>
                        <a14:foregroundMark x1="86250" y1="31625" x2="62250" y2="9250"/>
                        <a14:foregroundMark x1="51312" y1="3837" x2="50125" y2="3250"/>
                        <a14:foregroundMark x1="62250" y1="9250" x2="52462" y2="4406"/>
                        <a14:foregroundMark x1="6125" y1="37500" x2="5000" y2="52500"/>
                        <a14:foregroundMark x1="5000" y1="52500" x2="12250" y2="71875"/>
                        <a14:foregroundMark x1="12250" y1="71875" x2="41125" y2="91875"/>
                        <a14:foregroundMark x1="41125" y1="91875" x2="58500" y2="92875"/>
                        <a14:foregroundMark x1="58500" y1="92875" x2="78750" y2="81625"/>
                        <a14:foregroundMark x1="78750" y1="81625" x2="92010" y2="63393"/>
                        <a14:foregroundMark x1="93612" y1="55697" x2="93375" y2="46625"/>
                        <a14:foregroundMark x1="93375" y1="46625" x2="88500" y2="33625"/>
                        <a14:foregroundMark x1="88500" y1="33625" x2="67250" y2="8000"/>
                        <a14:foregroundMark x1="67250" y1="8000" x2="36500" y2="12000"/>
                        <a14:foregroundMark x1="36500" y1="12000" x2="19625" y2="20625"/>
                        <a14:foregroundMark x1="19625" y1="20625" x2="7500" y2="33750"/>
                        <a14:foregroundMark x1="7500" y1="33750" x2="30500" y2="21125"/>
                        <a14:foregroundMark x1="30500" y1="21125" x2="24125" y2="50375"/>
                        <a14:foregroundMark x1="24125" y1="50375" x2="45750" y2="29875"/>
                        <a14:foregroundMark x1="45750" y1="29875" x2="39250" y2="50000"/>
                        <a14:foregroundMark x1="39250" y1="50000" x2="53500" y2="40000"/>
                        <a14:foregroundMark x1="53500" y1="40000" x2="55750" y2="75625"/>
                        <a14:foregroundMark x1="55750" y1="75625" x2="72000" y2="61000"/>
                        <a14:foregroundMark x1="72000" y1="61000" x2="48250" y2="39875"/>
                        <a14:foregroundMark x1="48250" y1="39875" x2="27250" y2="40250"/>
                        <a14:foregroundMark x1="27250" y1="40250" x2="36000" y2="21375"/>
                        <a14:foregroundMark x1="36000" y1="21375" x2="22375" y2="49125"/>
                        <a14:foregroundMark x1="22375" y1="49125" x2="29250" y2="32125"/>
                        <a14:foregroundMark x1="29250" y1="32125" x2="24125" y2="50000"/>
                        <a14:foregroundMark x1="18125" y1="37750" x2="10625" y2="51875"/>
                        <a14:foregroundMark x1="10625" y1="51875" x2="15500" y2="34375"/>
                        <a14:foregroundMark x1="15500" y1="34375" x2="27875" y2="40375"/>
                        <a14:foregroundMark x1="58625" y1="92250" x2="44875" y2="93125"/>
                        <a14:foregroundMark x1="44875" y1="93125" x2="64125" y2="88625"/>
                        <a14:foregroundMark x1="64125" y1="88625" x2="81125" y2="69125"/>
                        <a14:foregroundMark x1="81125" y1="69125" x2="86750" y2="47875"/>
                        <a14:foregroundMark x1="86750" y1="47875" x2="73250" y2="28750"/>
                        <a14:foregroundMark x1="73250" y1="28750" x2="57750" y2="20875"/>
                        <a14:foregroundMark x1="57750" y1="20875" x2="32125" y2="18250"/>
                        <a14:foregroundMark x1="32125" y1="18250" x2="12125" y2="40375"/>
                        <a14:foregroundMark x1="12125" y1="40375" x2="6625" y2="57375"/>
                        <a14:foregroundMark x1="6625" y1="57375" x2="7500" y2="61500"/>
                        <a14:foregroundMark x1="46625" y1="94250" x2="53250" y2="93125"/>
                        <a14:backgroundMark x1="22375" y1="12875" x2="8125" y2="26375"/>
                        <a14:backgroundMark x1="8125" y1="26375" x2="6375" y2="30000"/>
                        <a14:backgroundMark x1="22750" y1="13500" x2="22750" y2="13500"/>
                        <a14:backgroundMark x1="51000" y1="4375" x2="52625" y2="4125"/>
                        <a14:backgroundMark x1="95750" y1="56000" x2="93500" y2="717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7476" y="4084390"/>
            <a:ext cx="340633" cy="340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F598B2C-3224-31B5-092E-00004ADE4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426" y="365125"/>
            <a:ext cx="10675374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The heading angle is defined as the angle between the positive x axis and the heading (direction the vehicle is facing).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037CD88-4336-BD56-EA26-1903613217F6}"/>
              </a:ext>
            </a:extLst>
          </p:cNvPr>
          <p:cNvCxnSpPr/>
          <p:nvPr/>
        </p:nvCxnSpPr>
        <p:spPr>
          <a:xfrm>
            <a:off x="5742001" y="1832189"/>
            <a:ext cx="0" cy="4822723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70078A3-EE10-E3B4-81E4-636433619017}"/>
              </a:ext>
            </a:extLst>
          </p:cNvPr>
          <p:cNvCxnSpPr/>
          <p:nvPr/>
        </p:nvCxnSpPr>
        <p:spPr>
          <a:xfrm>
            <a:off x="3525567" y="4243550"/>
            <a:ext cx="4818888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Arc 12">
            <a:extLst>
              <a:ext uri="{FF2B5EF4-FFF2-40B4-BE49-F238E27FC236}">
                <a16:creationId xmlns:a16="http://schemas.microsoft.com/office/drawing/2014/main" id="{5A6A90FE-5ED5-0377-4C38-0B207EAAA609}"/>
              </a:ext>
            </a:extLst>
          </p:cNvPr>
          <p:cNvSpPr/>
          <p:nvPr/>
        </p:nvSpPr>
        <p:spPr>
          <a:xfrm rot="20276207">
            <a:off x="4301576" y="2733566"/>
            <a:ext cx="2880849" cy="2786648"/>
          </a:xfrm>
          <a:prstGeom prst="arc">
            <a:avLst>
              <a:gd name="adj1" fmla="val 16199999"/>
              <a:gd name="adj2" fmla="val 1587109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A11A1F8-E96D-4671-F76C-B6347B61A995}"/>
                  </a:ext>
                </a:extLst>
              </p:cNvPr>
              <p:cNvSpPr txBox="1"/>
              <p:nvPr/>
            </p:nvSpPr>
            <p:spPr>
              <a:xfrm>
                <a:off x="6453488" y="2665137"/>
                <a:ext cx="18909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𝐻𝑒𝑎𝑑𝑖𝑛𝑔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𝑎𝑛𝑔𝑙𝑒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en-US" dirty="0"/>
                  <a:t>h0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A11A1F8-E96D-4671-F76C-B6347B61A9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3488" y="2665137"/>
                <a:ext cx="1890967" cy="276999"/>
              </a:xfrm>
              <a:prstGeom prst="rect">
                <a:avLst/>
              </a:prstGeom>
              <a:blipFill>
                <a:blip r:embed="rId5"/>
                <a:stretch>
                  <a:fillRect l="-5806" t="-28261" r="-6452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5E4142D-EE59-5489-43DC-AAE860B0B472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4935776" y="2129255"/>
            <a:ext cx="806225" cy="211429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45B9F02-97C8-CEBC-6732-0F6592342455}"/>
              </a:ext>
            </a:extLst>
          </p:cNvPr>
          <p:cNvSpPr txBox="1"/>
          <p:nvPr/>
        </p:nvSpPr>
        <p:spPr>
          <a:xfrm>
            <a:off x="4461777" y="1759922"/>
            <a:ext cx="1754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Heading</a:t>
            </a:r>
          </a:p>
        </p:txBody>
      </p:sp>
    </p:spTree>
    <p:extLst>
      <p:ext uri="{BB962C8B-B14F-4D97-AF65-F5344CB8AC3E}">
        <p14:creationId xmlns:p14="http://schemas.microsoft.com/office/powerpoint/2010/main" val="16722146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E6FDC-9536-685E-64A6-57AA913CD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8452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Slip angle is the angle between the vehicle’s velocity vector and the heading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7B0842-0113-F175-B1A4-650DBA8111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714978">
            <a:off x="4704563" y="3530248"/>
            <a:ext cx="1280203" cy="2508152"/>
          </a:xfrm>
          <a:prstGeom prst="rect">
            <a:avLst/>
          </a:prstGeom>
          <a:ln w="28575">
            <a:noFill/>
          </a:ln>
        </p:spPr>
      </p:pic>
      <p:pic>
        <p:nvPicPr>
          <p:cNvPr id="5" name="Picture 2" descr="Center of Gravity Symbol Sign on White Background Stock Vector -  Illustration of electrical, earth: 219734211">
            <a:extLst>
              <a:ext uri="{FF2B5EF4-FFF2-40B4-BE49-F238E27FC236}">
                <a16:creationId xmlns:a16="http://schemas.microsoft.com/office/drawing/2014/main" id="{9CAE4CAF-92CF-79FB-50D9-66BF31A5B7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250" b="94250" l="6625" r="92875">
                        <a14:foregroundMark x1="26375" y1="28375" x2="26375" y2="28375"/>
                        <a14:foregroundMark x1="36125" y1="27500" x2="36125" y2="27500"/>
                        <a14:foregroundMark x1="36125" y1="26000" x2="36125" y2="26000"/>
                        <a14:foregroundMark x1="29875" y1="32000" x2="29875" y2="32000"/>
                        <a14:foregroundMark x1="29875" y1="32000" x2="29875" y2="32000"/>
                        <a14:foregroundMark x1="64625" y1="34625" x2="64625" y2="34625"/>
                        <a14:foregroundMark x1="64625" y1="34625" x2="64625" y2="34625"/>
                        <a14:foregroundMark x1="56375" y1="9500" x2="56375" y2="9500"/>
                        <a14:foregroundMark x1="56375" y1="9500" x2="56375" y2="9500"/>
                        <a14:foregroundMark x1="92875" y1="45125" x2="92875" y2="45125"/>
                        <a14:foregroundMark x1="92875" y1="45125" x2="92875" y2="45125"/>
                        <a14:foregroundMark x1="78625" y1="58250" x2="65000" y2="78875"/>
                        <a14:foregroundMark x1="65000" y1="78875" x2="62250" y2="63625"/>
                        <a14:foregroundMark x1="62250" y1="63625" x2="67250" y2="57125"/>
                        <a14:foregroundMark x1="50261" y1="6583" x2="22896" y2="13298"/>
                        <a14:foregroundMark x1="52125" y1="6125" x2="51355" y2="6314"/>
                        <a14:foregroundMark x1="8600" y1="31000" x2="4500" y2="46000"/>
                        <a14:foregroundMark x1="4500" y1="46000" x2="7750" y2="68625"/>
                        <a14:foregroundMark x1="7750" y1="68625" x2="17125" y2="81625"/>
                        <a14:foregroundMark x1="17125" y1="81625" x2="49375" y2="93125"/>
                        <a14:foregroundMark x1="49375" y1="93125" x2="64500" y2="92625"/>
                        <a14:foregroundMark x1="64500" y1="92625" x2="78125" y2="85875"/>
                        <a14:foregroundMark x1="78125" y1="85875" x2="91219" y2="68930"/>
                        <a14:foregroundMark x1="94826" y1="55869" x2="94500" y2="47125"/>
                        <a14:foregroundMark x1="94500" y1="47125" x2="86250" y2="31625"/>
                        <a14:foregroundMark x1="86250" y1="31625" x2="62250" y2="9250"/>
                        <a14:foregroundMark x1="51312" y1="3837" x2="50125" y2="3250"/>
                        <a14:foregroundMark x1="62250" y1="9250" x2="52462" y2="4406"/>
                        <a14:foregroundMark x1="6125" y1="37500" x2="5000" y2="52500"/>
                        <a14:foregroundMark x1="5000" y1="52500" x2="12250" y2="71875"/>
                        <a14:foregroundMark x1="12250" y1="71875" x2="41125" y2="91875"/>
                        <a14:foregroundMark x1="41125" y1="91875" x2="58500" y2="92875"/>
                        <a14:foregroundMark x1="58500" y1="92875" x2="78750" y2="81625"/>
                        <a14:foregroundMark x1="78750" y1="81625" x2="92010" y2="63393"/>
                        <a14:foregroundMark x1="93612" y1="55697" x2="93375" y2="46625"/>
                        <a14:foregroundMark x1="93375" y1="46625" x2="88500" y2="33625"/>
                        <a14:foregroundMark x1="88500" y1="33625" x2="67250" y2="8000"/>
                        <a14:foregroundMark x1="67250" y1="8000" x2="36500" y2="12000"/>
                        <a14:foregroundMark x1="36500" y1="12000" x2="19625" y2="20625"/>
                        <a14:foregroundMark x1="19625" y1="20625" x2="7500" y2="33750"/>
                        <a14:foregroundMark x1="7500" y1="33750" x2="30500" y2="21125"/>
                        <a14:foregroundMark x1="30500" y1="21125" x2="24125" y2="50375"/>
                        <a14:foregroundMark x1="24125" y1="50375" x2="45750" y2="29875"/>
                        <a14:foregroundMark x1="45750" y1="29875" x2="39250" y2="50000"/>
                        <a14:foregroundMark x1="39250" y1="50000" x2="53500" y2="40000"/>
                        <a14:foregroundMark x1="53500" y1="40000" x2="55750" y2="75625"/>
                        <a14:foregroundMark x1="55750" y1="75625" x2="72000" y2="61000"/>
                        <a14:foregroundMark x1="72000" y1="61000" x2="48250" y2="39875"/>
                        <a14:foregroundMark x1="48250" y1="39875" x2="27250" y2="40250"/>
                        <a14:foregroundMark x1="27250" y1="40250" x2="36000" y2="21375"/>
                        <a14:foregroundMark x1="36000" y1="21375" x2="22375" y2="49125"/>
                        <a14:foregroundMark x1="22375" y1="49125" x2="29250" y2="32125"/>
                        <a14:foregroundMark x1="29250" y1="32125" x2="24125" y2="50000"/>
                        <a14:foregroundMark x1="18125" y1="37750" x2="10625" y2="51875"/>
                        <a14:foregroundMark x1="10625" y1="51875" x2="15500" y2="34375"/>
                        <a14:foregroundMark x1="15500" y1="34375" x2="27875" y2="40375"/>
                        <a14:foregroundMark x1="58625" y1="92250" x2="44875" y2="93125"/>
                        <a14:foregroundMark x1="44875" y1="93125" x2="64125" y2="88625"/>
                        <a14:foregroundMark x1="64125" y1="88625" x2="81125" y2="69125"/>
                        <a14:foregroundMark x1="81125" y1="69125" x2="86750" y2="47875"/>
                        <a14:foregroundMark x1="86750" y1="47875" x2="73250" y2="28750"/>
                        <a14:foregroundMark x1="73250" y1="28750" x2="57750" y2="20875"/>
                        <a14:foregroundMark x1="57750" y1="20875" x2="32125" y2="18250"/>
                        <a14:foregroundMark x1="32125" y1="18250" x2="12125" y2="40375"/>
                        <a14:foregroundMark x1="12125" y1="40375" x2="6625" y2="57375"/>
                        <a14:foregroundMark x1="6625" y1="57375" x2="7500" y2="61500"/>
                        <a14:foregroundMark x1="46625" y1="94250" x2="53250" y2="93125"/>
                        <a14:backgroundMark x1="22375" y1="12875" x2="8125" y2="26375"/>
                        <a14:backgroundMark x1="8125" y1="26375" x2="6375" y2="30000"/>
                        <a14:backgroundMark x1="22750" y1="13500" x2="22750" y2="13500"/>
                        <a14:backgroundMark x1="51000" y1="4375" x2="52625" y2="4125"/>
                        <a14:backgroundMark x1="95750" y1="56000" x2="93500" y2="717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4348" y="4614008"/>
            <a:ext cx="340633" cy="340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81358FC-BF99-C518-FB8D-8B4ADA5F723B}"/>
              </a:ext>
            </a:extLst>
          </p:cNvPr>
          <p:cNvCxnSpPr/>
          <p:nvPr/>
        </p:nvCxnSpPr>
        <p:spPr>
          <a:xfrm flipV="1">
            <a:off x="5344664" y="2477729"/>
            <a:ext cx="515356" cy="230659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52854F9-96F6-DA79-900D-A7917A8A66DC}"/>
              </a:ext>
            </a:extLst>
          </p:cNvPr>
          <p:cNvCxnSpPr>
            <a:cxnSpLocks/>
          </p:cNvCxnSpPr>
          <p:nvPr/>
        </p:nvCxnSpPr>
        <p:spPr>
          <a:xfrm flipV="1">
            <a:off x="5344664" y="3077496"/>
            <a:ext cx="1754221" cy="170682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Arc 14">
            <a:extLst>
              <a:ext uri="{FF2B5EF4-FFF2-40B4-BE49-F238E27FC236}">
                <a16:creationId xmlns:a16="http://schemas.microsoft.com/office/drawing/2014/main" id="{133CFBEB-E547-2626-EB28-694AFBAA897D}"/>
              </a:ext>
            </a:extLst>
          </p:cNvPr>
          <p:cNvSpPr/>
          <p:nvPr/>
        </p:nvSpPr>
        <p:spPr>
          <a:xfrm>
            <a:off x="4884585" y="3040143"/>
            <a:ext cx="1754221" cy="1615169"/>
          </a:xfrm>
          <a:prstGeom prst="arc">
            <a:avLst>
              <a:gd name="adj1" fmla="val 16200000"/>
              <a:gd name="adj2" fmla="val 2052697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F04FCEC-B14F-785B-697F-90051854049D}"/>
              </a:ext>
            </a:extLst>
          </p:cNvPr>
          <p:cNvSpPr txBox="1"/>
          <p:nvPr/>
        </p:nvSpPr>
        <p:spPr>
          <a:xfrm>
            <a:off x="5947454" y="2674927"/>
            <a:ext cx="1080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Slip angle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F7CF773-D2DF-00C9-8753-631D88493A4B}"/>
              </a:ext>
            </a:extLst>
          </p:cNvPr>
          <p:cNvSpPr txBox="1"/>
          <p:nvPr/>
        </p:nvSpPr>
        <p:spPr>
          <a:xfrm>
            <a:off x="4484207" y="2067912"/>
            <a:ext cx="3223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Vehicle velocity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1707D82-165C-2EF1-4515-E49BE5AE0882}"/>
              </a:ext>
            </a:extLst>
          </p:cNvPr>
          <p:cNvSpPr txBox="1"/>
          <p:nvPr/>
        </p:nvSpPr>
        <p:spPr>
          <a:xfrm>
            <a:off x="7115633" y="2892830"/>
            <a:ext cx="1754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Heading</a:t>
            </a:r>
          </a:p>
        </p:txBody>
      </p:sp>
    </p:spTree>
    <p:extLst>
      <p:ext uri="{BB962C8B-B14F-4D97-AF65-F5344CB8AC3E}">
        <p14:creationId xmlns:p14="http://schemas.microsoft.com/office/powerpoint/2010/main" val="13163977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4D3BBD-0B97-916F-D7C2-66E85E7F6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Motivations</a:t>
            </a:r>
          </a:p>
        </p:txBody>
      </p:sp>
    </p:spTree>
    <p:extLst>
      <p:ext uri="{BB962C8B-B14F-4D97-AF65-F5344CB8AC3E}">
        <p14:creationId xmlns:p14="http://schemas.microsoft.com/office/powerpoint/2010/main" val="7773974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0BA0C6-ACBC-AA23-7C75-490AC0BB3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182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The heading angle is defined as the angle between the positive x axis and the vehicle’s velocity vector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4F5DFA-8E23-34DA-ADE9-7A7B9BAFE5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345812">
            <a:off x="5029032" y="2989474"/>
            <a:ext cx="1280203" cy="2508152"/>
          </a:xfrm>
          <a:prstGeom prst="rect">
            <a:avLst/>
          </a:prstGeom>
          <a:ln w="28575">
            <a:noFill/>
          </a:ln>
        </p:spPr>
      </p:pic>
      <p:pic>
        <p:nvPicPr>
          <p:cNvPr id="5" name="Picture 2" descr="Center of Gravity Symbol Sign on White Background Stock Vector -  Illustration of electrical, earth: 219734211">
            <a:extLst>
              <a:ext uri="{FF2B5EF4-FFF2-40B4-BE49-F238E27FC236}">
                <a16:creationId xmlns:a16="http://schemas.microsoft.com/office/drawing/2014/main" id="{D5A6B81E-24A2-0309-D972-A761F0D89B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250" b="94250" l="6625" r="92875">
                        <a14:foregroundMark x1="26375" y1="28375" x2="26375" y2="28375"/>
                        <a14:foregroundMark x1="36125" y1="27500" x2="36125" y2="27500"/>
                        <a14:foregroundMark x1="36125" y1="26000" x2="36125" y2="26000"/>
                        <a14:foregroundMark x1="29875" y1="32000" x2="29875" y2="32000"/>
                        <a14:foregroundMark x1="29875" y1="32000" x2="29875" y2="32000"/>
                        <a14:foregroundMark x1="64625" y1="34625" x2="64625" y2="34625"/>
                        <a14:foregroundMark x1="64625" y1="34625" x2="64625" y2="34625"/>
                        <a14:foregroundMark x1="56375" y1="9500" x2="56375" y2="9500"/>
                        <a14:foregroundMark x1="56375" y1="9500" x2="56375" y2="9500"/>
                        <a14:foregroundMark x1="92875" y1="45125" x2="92875" y2="45125"/>
                        <a14:foregroundMark x1="92875" y1="45125" x2="92875" y2="45125"/>
                        <a14:foregroundMark x1="78625" y1="58250" x2="65000" y2="78875"/>
                        <a14:foregroundMark x1="65000" y1="78875" x2="62250" y2="63625"/>
                        <a14:foregroundMark x1="62250" y1="63625" x2="67250" y2="57125"/>
                        <a14:foregroundMark x1="50261" y1="6583" x2="22896" y2="13298"/>
                        <a14:foregroundMark x1="52125" y1="6125" x2="51355" y2="6314"/>
                        <a14:foregroundMark x1="8600" y1="31000" x2="4500" y2="46000"/>
                        <a14:foregroundMark x1="4500" y1="46000" x2="7750" y2="68625"/>
                        <a14:foregroundMark x1="7750" y1="68625" x2="17125" y2="81625"/>
                        <a14:foregroundMark x1="17125" y1="81625" x2="49375" y2="93125"/>
                        <a14:foregroundMark x1="49375" y1="93125" x2="64500" y2="92625"/>
                        <a14:foregroundMark x1="64500" y1="92625" x2="78125" y2="85875"/>
                        <a14:foregroundMark x1="78125" y1="85875" x2="91219" y2="68930"/>
                        <a14:foregroundMark x1="94826" y1="55869" x2="94500" y2="47125"/>
                        <a14:foregroundMark x1="94500" y1="47125" x2="86250" y2="31625"/>
                        <a14:foregroundMark x1="86250" y1="31625" x2="62250" y2="9250"/>
                        <a14:foregroundMark x1="51312" y1="3837" x2="50125" y2="3250"/>
                        <a14:foregroundMark x1="62250" y1="9250" x2="52462" y2="4406"/>
                        <a14:foregroundMark x1="6125" y1="37500" x2="5000" y2="52500"/>
                        <a14:foregroundMark x1="5000" y1="52500" x2="12250" y2="71875"/>
                        <a14:foregroundMark x1="12250" y1="71875" x2="41125" y2="91875"/>
                        <a14:foregroundMark x1="41125" y1="91875" x2="58500" y2="92875"/>
                        <a14:foregroundMark x1="58500" y1="92875" x2="78750" y2="81625"/>
                        <a14:foregroundMark x1="78750" y1="81625" x2="92010" y2="63393"/>
                        <a14:foregroundMark x1="93612" y1="55697" x2="93375" y2="46625"/>
                        <a14:foregroundMark x1="93375" y1="46625" x2="88500" y2="33625"/>
                        <a14:foregroundMark x1="88500" y1="33625" x2="67250" y2="8000"/>
                        <a14:foregroundMark x1="67250" y1="8000" x2="36500" y2="12000"/>
                        <a14:foregroundMark x1="36500" y1="12000" x2="19625" y2="20625"/>
                        <a14:foregroundMark x1="19625" y1="20625" x2="7500" y2="33750"/>
                        <a14:foregroundMark x1="7500" y1="33750" x2="30500" y2="21125"/>
                        <a14:foregroundMark x1="30500" y1="21125" x2="24125" y2="50375"/>
                        <a14:foregroundMark x1="24125" y1="50375" x2="45750" y2="29875"/>
                        <a14:foregroundMark x1="45750" y1="29875" x2="39250" y2="50000"/>
                        <a14:foregroundMark x1="39250" y1="50000" x2="53500" y2="40000"/>
                        <a14:foregroundMark x1="53500" y1="40000" x2="55750" y2="75625"/>
                        <a14:foregroundMark x1="55750" y1="75625" x2="72000" y2="61000"/>
                        <a14:foregroundMark x1="72000" y1="61000" x2="48250" y2="39875"/>
                        <a14:foregroundMark x1="48250" y1="39875" x2="27250" y2="40250"/>
                        <a14:foregroundMark x1="27250" y1="40250" x2="36000" y2="21375"/>
                        <a14:foregroundMark x1="36000" y1="21375" x2="22375" y2="49125"/>
                        <a14:foregroundMark x1="22375" y1="49125" x2="29250" y2="32125"/>
                        <a14:foregroundMark x1="29250" y1="32125" x2="24125" y2="50000"/>
                        <a14:foregroundMark x1="18125" y1="37750" x2="10625" y2="51875"/>
                        <a14:foregroundMark x1="10625" y1="51875" x2="15500" y2="34375"/>
                        <a14:foregroundMark x1="15500" y1="34375" x2="27875" y2="40375"/>
                        <a14:foregroundMark x1="58625" y1="92250" x2="44875" y2="93125"/>
                        <a14:foregroundMark x1="44875" y1="93125" x2="64125" y2="88625"/>
                        <a14:foregroundMark x1="64125" y1="88625" x2="81125" y2="69125"/>
                        <a14:foregroundMark x1="81125" y1="69125" x2="86750" y2="47875"/>
                        <a14:foregroundMark x1="86750" y1="47875" x2="73250" y2="28750"/>
                        <a14:foregroundMark x1="73250" y1="28750" x2="57750" y2="20875"/>
                        <a14:foregroundMark x1="57750" y1="20875" x2="32125" y2="18250"/>
                        <a14:foregroundMark x1="32125" y1="18250" x2="12125" y2="40375"/>
                        <a14:foregroundMark x1="12125" y1="40375" x2="6625" y2="57375"/>
                        <a14:foregroundMark x1="6625" y1="57375" x2="7500" y2="61500"/>
                        <a14:foregroundMark x1="46625" y1="94250" x2="53250" y2="93125"/>
                        <a14:backgroundMark x1="22375" y1="12875" x2="8125" y2="26375"/>
                        <a14:backgroundMark x1="8125" y1="26375" x2="6375" y2="30000"/>
                        <a14:backgroundMark x1="22750" y1="13500" x2="22750" y2="13500"/>
                        <a14:backgroundMark x1="51000" y1="4375" x2="52625" y2="4125"/>
                        <a14:backgroundMark x1="95750" y1="56000" x2="93500" y2="717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7476" y="4084390"/>
            <a:ext cx="340633" cy="340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323C3ED-4CDD-B3EF-93D5-E9C3BE123062}"/>
              </a:ext>
            </a:extLst>
          </p:cNvPr>
          <p:cNvCxnSpPr/>
          <p:nvPr/>
        </p:nvCxnSpPr>
        <p:spPr>
          <a:xfrm>
            <a:off x="5742001" y="1832189"/>
            <a:ext cx="0" cy="4822723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DC09817-D72E-7A8D-42DF-4496164AAB00}"/>
              </a:ext>
            </a:extLst>
          </p:cNvPr>
          <p:cNvCxnSpPr/>
          <p:nvPr/>
        </p:nvCxnSpPr>
        <p:spPr>
          <a:xfrm>
            <a:off x="3525567" y="4243550"/>
            <a:ext cx="4818888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Arc 7">
            <a:extLst>
              <a:ext uri="{FF2B5EF4-FFF2-40B4-BE49-F238E27FC236}">
                <a16:creationId xmlns:a16="http://schemas.microsoft.com/office/drawing/2014/main" id="{3EB802A7-E49D-5E9D-061D-82C077D298DA}"/>
              </a:ext>
            </a:extLst>
          </p:cNvPr>
          <p:cNvSpPr/>
          <p:nvPr/>
        </p:nvSpPr>
        <p:spPr>
          <a:xfrm rot="20276207">
            <a:off x="4301576" y="2733566"/>
            <a:ext cx="2880849" cy="2786648"/>
          </a:xfrm>
          <a:prstGeom prst="arc">
            <a:avLst>
              <a:gd name="adj1" fmla="val 14442462"/>
              <a:gd name="adj2" fmla="val 1645182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890C8BF-5BB8-8675-2073-F818E9EFD836}"/>
                  </a:ext>
                </a:extLst>
              </p:cNvPr>
              <p:cNvSpPr txBox="1"/>
              <p:nvPr/>
            </p:nvSpPr>
            <p:spPr>
              <a:xfrm>
                <a:off x="6453488" y="2665137"/>
                <a:ext cx="218515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b="0" dirty="0">
                    <a:ea typeface="Cambria Math" panose="02040503050406030204" pitchFamily="18" charset="0"/>
                  </a:rPr>
                  <a:t>Course over </a:t>
                </a:r>
                <a:r>
                  <a:rPr lang="en-US" b="0" dirty="0" err="1">
                    <a:ea typeface="Cambria Math" panose="02040503050406030204" pitchFamily="18" charset="0"/>
                  </a:rPr>
                  <a:t>groun</a:t>
                </a:r>
                <a:r>
                  <a:rPr lang="en-US" dirty="0">
                    <a:ea typeface="Cambria Math" panose="02040503050406030204" pitchFamily="18" charset="0"/>
                  </a:rPr>
                  <a:t>d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890C8BF-5BB8-8675-2073-F818E9EFD8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3488" y="2665137"/>
                <a:ext cx="2185150" cy="276999"/>
              </a:xfrm>
              <a:prstGeom prst="rect">
                <a:avLst/>
              </a:prstGeom>
              <a:blipFill>
                <a:blip r:embed="rId5"/>
                <a:stretch>
                  <a:fillRect l="-6704" t="-28261" r="-3073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94075FD-013E-DE8C-07A9-F20FD28B22F2}"/>
              </a:ext>
            </a:extLst>
          </p:cNvPr>
          <p:cNvCxnSpPr/>
          <p:nvPr/>
        </p:nvCxnSpPr>
        <p:spPr>
          <a:xfrm flipH="1" flipV="1">
            <a:off x="3525567" y="2294533"/>
            <a:ext cx="2216433" cy="1949017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C5E40A9-8941-198E-F141-9ABD2405E578}"/>
              </a:ext>
            </a:extLst>
          </p:cNvPr>
          <p:cNvSpPr txBox="1"/>
          <p:nvPr/>
        </p:nvSpPr>
        <p:spPr>
          <a:xfrm>
            <a:off x="2694523" y="1905595"/>
            <a:ext cx="3223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Vehicle velocity</a:t>
            </a:r>
          </a:p>
        </p:txBody>
      </p:sp>
    </p:spTree>
    <p:extLst>
      <p:ext uri="{BB962C8B-B14F-4D97-AF65-F5344CB8AC3E}">
        <p14:creationId xmlns:p14="http://schemas.microsoft.com/office/powerpoint/2010/main" val="19857391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D80F14-285C-0CA1-E0DC-7EAE89D68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Construction Zones and Obstacles</a:t>
            </a:r>
          </a:p>
        </p:txBody>
      </p:sp>
    </p:spTree>
    <p:extLst>
      <p:ext uri="{BB962C8B-B14F-4D97-AF65-F5344CB8AC3E}">
        <p14:creationId xmlns:p14="http://schemas.microsoft.com/office/powerpoint/2010/main" val="23127657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A54561-7E68-2824-41A2-6D31EC1746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266802"/>
            <a:ext cx="113538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Construction work zones take various shapes, and tend to have various </a:t>
            </a:r>
            <a:r>
              <a:rPr lang="en-US" dirty="0" err="1"/>
              <a:t>collidable</a:t>
            </a:r>
            <a:r>
              <a:rPr lang="en-US" dirty="0"/>
              <a:t> objects on and near roads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C64BFE-1B23-78D8-484D-899F3A7AD5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07" b="713"/>
          <a:stretch/>
        </p:blipFill>
        <p:spPr>
          <a:xfrm>
            <a:off x="912582" y="1930708"/>
            <a:ext cx="4003547" cy="4033888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82550FA6-921C-89C5-A956-A31874FD9956}"/>
              </a:ext>
            </a:extLst>
          </p:cNvPr>
          <p:cNvSpPr/>
          <p:nvPr/>
        </p:nvSpPr>
        <p:spPr>
          <a:xfrm>
            <a:off x="5299587" y="3662516"/>
            <a:ext cx="796413" cy="57027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3E4CF01-126F-6BA6-AE2D-8BB271BD8D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6284" y="1517853"/>
            <a:ext cx="6576143" cy="4932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0181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23BF37-47CC-7689-6AE3-02CCE5CC89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Common </a:t>
            </a:r>
            <a:r>
              <a:rPr lang="en-US" dirty="0" err="1"/>
              <a:t>collidable</a:t>
            </a:r>
            <a:r>
              <a:rPr lang="en-US" dirty="0"/>
              <a:t> objects found in construction sites are barrels, which from a top-down view can be modelled as regular octagon patches.</a:t>
            </a:r>
          </a:p>
        </p:txBody>
      </p:sp>
      <p:pic>
        <p:nvPicPr>
          <p:cNvPr id="2050" name="Picture 2" descr="234 Road Construction Barrels Stock Photos, Pictures &amp; Royalty-Free Images  - iStock">
            <a:extLst>
              <a:ext uri="{FF2B5EF4-FFF2-40B4-BE49-F238E27FC236}">
                <a16:creationId xmlns:a16="http://schemas.microsoft.com/office/drawing/2014/main" id="{B80AA420-8367-0032-3050-805414FCDB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755" y="2250466"/>
            <a:ext cx="4697361" cy="3131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07AB0A0-7E85-9559-4222-3D05538385D5}"/>
              </a:ext>
            </a:extLst>
          </p:cNvPr>
          <p:cNvSpPr txBox="1"/>
          <p:nvPr/>
        </p:nvSpPr>
        <p:spPr>
          <a:xfrm>
            <a:off x="3845680" y="5382040"/>
            <a:ext cx="1886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[istockphoto.com]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C3730D-CAC5-E1F0-C72E-A4A39C7B4F0D}"/>
              </a:ext>
            </a:extLst>
          </p:cNvPr>
          <p:cNvSpPr txBox="1"/>
          <p:nvPr/>
        </p:nvSpPr>
        <p:spPr>
          <a:xfrm>
            <a:off x="4240162" y="6040325"/>
            <a:ext cx="711363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>
                <a:solidFill>
                  <a:srgbClr val="008013"/>
                </a:solidFill>
                <a:latin typeface="Menlo"/>
              </a:defRPr>
            </a:lvl1pPr>
          </a:lstStyle>
          <a:p>
            <a:r>
              <a:rPr lang="en-US" dirty="0"/>
              <a:t>Function: </a:t>
            </a:r>
            <a:r>
              <a:rPr lang="en-US" dirty="0" err="1"/>
              <a:t>fcn_Patch_fillBarrelAtPoint.m</a:t>
            </a:r>
            <a:endParaRPr lang="en-US" dirty="0"/>
          </a:p>
          <a:p>
            <a:r>
              <a:rPr lang="en-US" dirty="0"/>
              <a:t>Script: </a:t>
            </a:r>
            <a:r>
              <a:rPr lang="en-US" dirty="0" err="1"/>
              <a:t>script_test_fcn_Patch_fillBarrelAtPoint.m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14FB89C-E91A-3E0E-107C-42D78A133A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3457" y="1931743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7496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23E53A-BCF8-A06C-60ED-1C5F96DEF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Straight Path Collision Detection</a:t>
            </a:r>
          </a:p>
        </p:txBody>
      </p:sp>
    </p:spTree>
    <p:extLst>
      <p:ext uri="{BB962C8B-B14F-4D97-AF65-F5344CB8AC3E}">
        <p14:creationId xmlns:p14="http://schemas.microsoft.com/office/powerpoint/2010/main" val="5498165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196C01-583C-CB43-E104-95E3CF517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the collision points between obstacles and a vehicle travelling down a straight path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DBB469C-EE4D-DCF6-AFAE-9CDCDB991FE0}"/>
              </a:ext>
            </a:extLst>
          </p:cNvPr>
          <p:cNvSpPr txBox="1"/>
          <p:nvPr/>
        </p:nvSpPr>
        <p:spPr>
          <a:xfrm>
            <a:off x="6096000" y="3429000"/>
            <a:ext cx="711363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>
                <a:solidFill>
                  <a:srgbClr val="008013"/>
                </a:solidFill>
                <a:latin typeface="Menlo"/>
              </a:defRPr>
            </a:lvl1pPr>
          </a:lstStyle>
          <a:p>
            <a:r>
              <a:rPr lang="en-US" dirty="0"/>
              <a:t>Function: </a:t>
            </a:r>
            <a:r>
              <a:rPr lang="en-US" dirty="0" err="1"/>
              <a:t>fcn_Patch_checkStraightCollisions.m</a:t>
            </a:r>
            <a:endParaRPr lang="en-US" dirty="0"/>
          </a:p>
          <a:p>
            <a:r>
              <a:rPr lang="en-US" dirty="0"/>
              <a:t>Script: </a:t>
            </a:r>
            <a:r>
              <a:rPr lang="en-US" dirty="0" err="1"/>
              <a:t>script_test_fcn_Patch_checkStraightCollisions.m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157332-B251-5F8E-F4AE-A170B91CCE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687" y="2026749"/>
            <a:ext cx="5462884" cy="4097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7687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D6E618-92F4-ABC4-5FDD-15ABC8315F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088" y="284738"/>
            <a:ext cx="11219823" cy="1325563"/>
          </a:xfrm>
        </p:spPr>
        <p:txBody>
          <a:bodyPr>
            <a:normAutofit/>
          </a:bodyPr>
          <a:lstStyle/>
          <a:p>
            <a:r>
              <a:rPr lang="en-US" sz="4000" dirty="0"/>
              <a:t>Important assumptions before we proceed to tackling the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CD7ACF-5350-C142-1DC0-CE95969317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9454" y="2117024"/>
            <a:ext cx="5693229" cy="4351338"/>
          </a:xfrm>
        </p:spPr>
        <p:txBody>
          <a:bodyPr/>
          <a:lstStyle/>
          <a:p>
            <a:r>
              <a:rPr lang="en-US" dirty="0"/>
              <a:t>We assume the </a:t>
            </a:r>
            <a:r>
              <a:rPr lang="en-US" dirty="0" err="1"/>
              <a:t>collidable</a:t>
            </a:r>
            <a:r>
              <a:rPr lang="en-US" dirty="0"/>
              <a:t> object to be in the shape of an arbitrary triangle</a:t>
            </a:r>
          </a:p>
          <a:p>
            <a:endParaRPr lang="en-US" dirty="0"/>
          </a:p>
          <a:p>
            <a:r>
              <a:rPr lang="en-US" dirty="0"/>
              <a:t>We assume the car to be approximated as a rectangle bounded by the maximum length and width of the car</a:t>
            </a:r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D823D731-5AAF-14C4-D064-58877695DB61}"/>
              </a:ext>
            </a:extLst>
          </p:cNvPr>
          <p:cNvSpPr/>
          <p:nvPr/>
        </p:nvSpPr>
        <p:spPr>
          <a:xfrm rot="485955">
            <a:off x="7778799" y="2210255"/>
            <a:ext cx="2297490" cy="804578"/>
          </a:xfrm>
          <a:prstGeom prst="rtTriangl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993445D-46F7-B46C-0384-8BAA8CBBD5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9425688">
            <a:off x="8163193" y="3691385"/>
            <a:ext cx="1114971" cy="2184431"/>
          </a:xfrm>
          <a:prstGeom prst="rect">
            <a:avLst/>
          </a:prstGeom>
          <a:ln w="28575">
            <a:noFill/>
          </a:ln>
        </p:spPr>
      </p:pic>
    </p:spTree>
    <p:extLst>
      <p:ext uri="{BB962C8B-B14F-4D97-AF65-F5344CB8AC3E}">
        <p14:creationId xmlns:p14="http://schemas.microsoft.com/office/powerpoint/2010/main" val="30424925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19C672BE-8E85-20CB-89B5-BA9406EF10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8488393">
            <a:off x="8370955" y="974137"/>
            <a:ext cx="2068302" cy="219493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2D7895AB-D3B6-D3CA-7D63-7CEA721AC1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9898349" y="1835810"/>
            <a:ext cx="340245" cy="666602"/>
          </a:xfrm>
          <a:prstGeom prst="rect">
            <a:avLst/>
          </a:prstGeom>
          <a:ln w="28575"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67F67C-5F65-E627-34DE-2A2D445D83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393" y="168480"/>
            <a:ext cx="10515600" cy="1325563"/>
          </a:xfrm>
        </p:spPr>
        <p:txBody>
          <a:bodyPr/>
          <a:lstStyle/>
          <a:p>
            <a:r>
              <a:rPr lang="en-US" dirty="0"/>
              <a:t>The strategy (explained in further details in upcoming slides)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65EDD9-2BAD-1D5E-607F-710B3BEC61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250" y="1927253"/>
            <a:ext cx="7107313" cy="4593969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Rotate (about CG) the vehicle and obstacles to point to the x-axis (to turn any situation into a standard problem) – use a rotation matrix</a:t>
            </a:r>
          </a:p>
          <a:p>
            <a:endParaRPr lang="en-US" dirty="0"/>
          </a:p>
          <a:p>
            <a:r>
              <a:rPr lang="en-US" dirty="0"/>
              <a:t>Use </a:t>
            </a:r>
            <a:r>
              <a:rPr lang="en-US" dirty="0" err="1"/>
              <a:t>polyxpoly</a:t>
            </a:r>
            <a:r>
              <a:rPr lang="en-US" dirty="0"/>
              <a:t> (</a:t>
            </a:r>
            <a:r>
              <a:rPr lang="en-US" dirty="0" err="1"/>
              <a:t>matlab</a:t>
            </a:r>
            <a:r>
              <a:rPr lang="en-US" dirty="0"/>
              <a:t> function to find intersection between two polylines) to find points of collision</a:t>
            </a:r>
          </a:p>
          <a:p>
            <a:endParaRPr lang="en-US" dirty="0"/>
          </a:p>
          <a:p>
            <a:r>
              <a:rPr lang="en-US" dirty="0"/>
              <a:t>We then check to see if there are any vertices of the object that lie on this rotated path</a:t>
            </a:r>
          </a:p>
          <a:p>
            <a:endParaRPr lang="en-US" dirty="0"/>
          </a:p>
          <a:p>
            <a:r>
              <a:rPr lang="en-US" dirty="0"/>
              <a:t>We then check to see if there have been any collisions by comparing the vertices and </a:t>
            </a:r>
            <a:r>
              <a:rPr lang="en-US" dirty="0" err="1"/>
              <a:t>polyxpoly</a:t>
            </a:r>
            <a:r>
              <a:rPr lang="en-US" dirty="0"/>
              <a:t> intersection points</a:t>
            </a:r>
          </a:p>
          <a:p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E91BF32-3E95-F826-0EC1-BB8AB28862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2715" y="2889509"/>
            <a:ext cx="3716112" cy="113988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236CDA2-E44C-1462-FE51-14CD3FED6E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2716" y="2889508"/>
            <a:ext cx="3716112" cy="113988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2D5B8353-3CF5-E356-282C-F41C8F6E340F}"/>
              </a:ext>
            </a:extLst>
          </p:cNvPr>
          <p:cNvSpPr txBox="1"/>
          <p:nvPr/>
        </p:nvSpPr>
        <p:spPr>
          <a:xfrm>
            <a:off x="7492715" y="4151486"/>
            <a:ext cx="418803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dirty="0" err="1">
                <a:effectLst/>
                <a:latin typeface="Menlo"/>
              </a:rPr>
              <a:t>collVertexInds</a:t>
            </a:r>
            <a:r>
              <a:rPr lang="en-US" sz="1800" b="0" i="0" dirty="0">
                <a:effectLst/>
                <a:latin typeface="Menlo"/>
              </a:rPr>
              <a:t> = find(abs(</a:t>
            </a:r>
            <a:r>
              <a:rPr lang="en-US" sz="1800" b="0" i="0" dirty="0" err="1">
                <a:effectLst/>
                <a:latin typeface="Menlo"/>
              </a:rPr>
              <a:t>rotObst</a:t>
            </a:r>
            <a:r>
              <a:rPr lang="en-US" sz="1800" b="0" i="0" dirty="0">
                <a:effectLst/>
                <a:latin typeface="Menlo"/>
              </a:rPr>
              <a:t>(:,2)) &lt; 1*</a:t>
            </a:r>
            <a:r>
              <a:rPr lang="en-US" sz="1800" b="0" i="0" dirty="0" err="1">
                <a:effectLst/>
                <a:latin typeface="Menlo"/>
              </a:rPr>
              <a:t>vehicle.w</a:t>
            </a:r>
            <a:r>
              <a:rPr lang="en-US" sz="1800" b="0" i="0" dirty="0">
                <a:effectLst/>
                <a:latin typeface="Menlo"/>
              </a:rPr>
              <a:t>/2 &amp; </a:t>
            </a:r>
            <a:r>
              <a:rPr lang="en-US" sz="1800" b="0" i="0" dirty="0" err="1">
                <a:effectLst/>
                <a:latin typeface="Menlo"/>
              </a:rPr>
              <a:t>rotObst</a:t>
            </a:r>
            <a:r>
              <a:rPr lang="en-US" sz="1800" b="0" i="0" dirty="0">
                <a:effectLst/>
                <a:latin typeface="Menlo"/>
              </a:rPr>
              <a:t>(:,1) &gt; -</a:t>
            </a:r>
            <a:r>
              <a:rPr lang="en-US" sz="1800" b="0" i="0" dirty="0" err="1">
                <a:effectLst/>
                <a:latin typeface="Menlo"/>
              </a:rPr>
              <a:t>vehicle.dr</a:t>
            </a:r>
            <a:r>
              <a:rPr lang="en-US" sz="1800" b="0" i="0" dirty="0">
                <a:effectLst/>
                <a:latin typeface="Menlo"/>
              </a:rPr>
              <a:t>);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5EE9524-CE8F-3D9A-0C58-854874E3C3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20344" y="5159183"/>
            <a:ext cx="4029652" cy="978983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E6359CDF-E77D-D297-E849-7E05B1FACBFA}"/>
              </a:ext>
            </a:extLst>
          </p:cNvPr>
          <p:cNvSpPr/>
          <p:nvPr/>
        </p:nvSpPr>
        <p:spPr>
          <a:xfrm>
            <a:off x="7492715" y="4202548"/>
            <a:ext cx="4099517" cy="59526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89001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D01638F2-5FFE-5446-1F1C-DE17A74CBA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8488393">
            <a:off x="7355596" y="1563156"/>
            <a:ext cx="3734124" cy="396274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3FE9EBD-4594-F9BF-19AD-B7EBB7490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Rotate (about CG) the vehicle and obstacles to point to the x-axis (to turn any situation into a standard problem) – use a rotation matrix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52626E7-99E0-D0DB-0348-880FCD883537}"/>
              </a:ext>
            </a:extLst>
          </p:cNvPr>
          <p:cNvCxnSpPr/>
          <p:nvPr/>
        </p:nvCxnSpPr>
        <p:spPr>
          <a:xfrm flipH="1" flipV="1">
            <a:off x="2153263" y="1976283"/>
            <a:ext cx="3175819" cy="4060722"/>
          </a:xfrm>
          <a:prstGeom prst="line">
            <a:avLst/>
          </a:prstGeom>
          <a:ln>
            <a:prstDash val="dash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Right Triangle 6">
            <a:extLst>
              <a:ext uri="{FF2B5EF4-FFF2-40B4-BE49-F238E27FC236}">
                <a16:creationId xmlns:a16="http://schemas.microsoft.com/office/drawing/2014/main" id="{C4C5A235-322A-F478-ECA8-FB20B2A37430}"/>
              </a:ext>
            </a:extLst>
          </p:cNvPr>
          <p:cNvSpPr/>
          <p:nvPr/>
        </p:nvSpPr>
        <p:spPr>
          <a:xfrm rot="485955">
            <a:off x="2369573" y="2497392"/>
            <a:ext cx="1179871" cy="501446"/>
          </a:xfrm>
          <a:prstGeom prst="rtTriangl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017BDB29-7DD9-C323-ACC0-5383C071DCB5}"/>
              </a:ext>
            </a:extLst>
          </p:cNvPr>
          <p:cNvSpPr/>
          <p:nvPr/>
        </p:nvSpPr>
        <p:spPr>
          <a:xfrm>
            <a:off x="5164211" y="3429000"/>
            <a:ext cx="737419" cy="47440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8B58DDB-8DE5-C237-022D-99BE0CEF38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425688">
            <a:off x="4653876" y="4988398"/>
            <a:ext cx="609944" cy="1194991"/>
          </a:xfrm>
          <a:prstGeom prst="rect">
            <a:avLst/>
          </a:prstGeom>
          <a:ln w="28575"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B461A4C-C7C8-6B15-C185-1F6E1E009B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0014254" y="3055741"/>
            <a:ext cx="614280" cy="1203486"/>
          </a:xfrm>
          <a:prstGeom prst="rect">
            <a:avLst/>
          </a:prstGeom>
          <a:ln w="28575">
            <a:noFill/>
          </a:ln>
        </p:spPr>
      </p:pic>
    </p:spTree>
    <p:extLst>
      <p:ext uri="{BB962C8B-B14F-4D97-AF65-F5344CB8AC3E}">
        <p14:creationId xmlns:p14="http://schemas.microsoft.com/office/powerpoint/2010/main" val="339739238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7125B58-E02C-C641-055B-56682E0DCD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005" t="5671" r="5487" b="4534"/>
          <a:stretch/>
        </p:blipFill>
        <p:spPr>
          <a:xfrm rot="18488393">
            <a:off x="4598014" y="867153"/>
            <a:ext cx="4520392" cy="50376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1BC2AF1-26AD-4014-A5C2-EDC62B4A3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Use </a:t>
            </a:r>
            <a:r>
              <a:rPr lang="en-US" dirty="0" err="1"/>
              <a:t>polyxpoly</a:t>
            </a:r>
            <a:r>
              <a:rPr lang="en-US" dirty="0"/>
              <a:t> (</a:t>
            </a:r>
            <a:r>
              <a:rPr lang="en-US" dirty="0" err="1"/>
              <a:t>matlab</a:t>
            </a:r>
            <a:r>
              <a:rPr lang="en-US" dirty="0"/>
              <a:t> function to find intersection between two polylines) to find points of collision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859994-0BE6-478F-AD5C-34BB39FD6F0B}"/>
              </a:ext>
            </a:extLst>
          </p:cNvPr>
          <p:cNvSpPr txBox="1"/>
          <p:nvPr/>
        </p:nvSpPr>
        <p:spPr>
          <a:xfrm>
            <a:off x="838199" y="2003067"/>
            <a:ext cx="99576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enlo"/>
              </a:rPr>
              <a:t>We d</a:t>
            </a:r>
            <a:r>
              <a:rPr lang="en-US" sz="1800" b="0" i="0" dirty="0">
                <a:effectLst/>
                <a:latin typeface="Menlo"/>
              </a:rPr>
              <a:t>etermine any obstacles that lie within or across the vehicle path on the positive the x-axis between the back of the vehicle (-</a:t>
            </a:r>
            <a:r>
              <a:rPr lang="en-US" sz="1800" b="0" i="0" dirty="0" err="1">
                <a:effectLst/>
                <a:latin typeface="Menlo"/>
              </a:rPr>
              <a:t>vehicle.dr</a:t>
            </a:r>
            <a:r>
              <a:rPr lang="en-US" sz="1800" b="0" i="0" dirty="0">
                <a:effectLst/>
                <a:latin typeface="Menlo"/>
              </a:rPr>
              <a:t>) and some large distance (1e6) (this area is given by the red box)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35C728-C311-0174-B454-CF4BDED0EE5E}"/>
              </a:ext>
            </a:extLst>
          </p:cNvPr>
          <p:cNvSpPr txBox="1"/>
          <p:nvPr/>
        </p:nvSpPr>
        <p:spPr>
          <a:xfrm>
            <a:off x="953730" y="5291902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Link to </a:t>
            </a:r>
            <a:r>
              <a:rPr lang="en-US" dirty="0" err="1"/>
              <a:t>polyxpoly</a:t>
            </a:r>
            <a:r>
              <a:rPr lang="en-US" dirty="0"/>
              <a:t> documentation: </a:t>
            </a:r>
            <a:r>
              <a:rPr lang="en-US" dirty="0">
                <a:hlinkClick r:id="rId3"/>
              </a:rPr>
              <a:t>https://www.mathworks.com/help/map/ref/polyxpoly.html</a:t>
            </a:r>
            <a:endParaRPr lang="en-US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0BC227B-61C2-BB76-8290-2BB4CE836B1A}"/>
              </a:ext>
            </a:extLst>
          </p:cNvPr>
          <p:cNvCxnSpPr>
            <a:cxnSpLocks/>
          </p:cNvCxnSpPr>
          <p:nvPr/>
        </p:nvCxnSpPr>
        <p:spPr>
          <a:xfrm flipH="1" flipV="1">
            <a:off x="4640826" y="3988732"/>
            <a:ext cx="412955" cy="4129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DE6B6E2-6316-2DA2-C835-48282E3790A2}"/>
              </a:ext>
            </a:extLst>
          </p:cNvPr>
          <p:cNvCxnSpPr>
            <a:cxnSpLocks/>
          </p:cNvCxnSpPr>
          <p:nvPr/>
        </p:nvCxnSpPr>
        <p:spPr>
          <a:xfrm flipH="1">
            <a:off x="5382544" y="2977298"/>
            <a:ext cx="868928" cy="2606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16BA335-2612-95FA-AB35-723C854C8789}"/>
              </a:ext>
            </a:extLst>
          </p:cNvPr>
          <p:cNvCxnSpPr>
            <a:cxnSpLocks/>
          </p:cNvCxnSpPr>
          <p:nvPr/>
        </p:nvCxnSpPr>
        <p:spPr>
          <a:xfrm flipV="1">
            <a:off x="3788199" y="3978560"/>
            <a:ext cx="545691" cy="4891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5455EBE-731F-D642-D9E7-92DE5231E1FF}"/>
              </a:ext>
            </a:extLst>
          </p:cNvPr>
          <p:cNvCxnSpPr>
            <a:cxnSpLocks/>
          </p:cNvCxnSpPr>
          <p:nvPr/>
        </p:nvCxnSpPr>
        <p:spPr>
          <a:xfrm>
            <a:off x="4847303" y="2991836"/>
            <a:ext cx="247426" cy="237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5FBC7645-4777-EDCD-6D59-8F2832B70B68}"/>
              </a:ext>
            </a:extLst>
          </p:cNvPr>
          <p:cNvSpPr txBox="1"/>
          <p:nvPr/>
        </p:nvSpPr>
        <p:spPr>
          <a:xfrm>
            <a:off x="5053781" y="4303627"/>
            <a:ext cx="62729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Potential collision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6D1D885-B145-D6A9-F473-09E6129A64A2}"/>
              </a:ext>
            </a:extLst>
          </p:cNvPr>
          <p:cNvSpPr txBox="1"/>
          <p:nvPr/>
        </p:nvSpPr>
        <p:spPr>
          <a:xfrm>
            <a:off x="2920602" y="4385129"/>
            <a:ext cx="62729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Potential collision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A5F55C3-14B5-C780-9638-B263B2FD8700}"/>
              </a:ext>
            </a:extLst>
          </p:cNvPr>
          <p:cNvSpPr txBox="1"/>
          <p:nvPr/>
        </p:nvSpPr>
        <p:spPr>
          <a:xfrm>
            <a:off x="6251472" y="2837947"/>
            <a:ext cx="62729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Potential collision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A8FA5EF-16BB-A045-2CF4-662114417FE4}"/>
              </a:ext>
            </a:extLst>
          </p:cNvPr>
          <p:cNvSpPr txBox="1"/>
          <p:nvPr/>
        </p:nvSpPr>
        <p:spPr>
          <a:xfrm>
            <a:off x="3481262" y="2778655"/>
            <a:ext cx="62729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Potential collision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C323F19-250A-1F72-DF90-75BB6E30F7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7991413" y="2906953"/>
            <a:ext cx="752596" cy="1474473"/>
          </a:xfrm>
          <a:prstGeom prst="rect">
            <a:avLst/>
          </a:prstGeom>
          <a:ln w="28575">
            <a:noFill/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47ED84F-E35D-EE57-08A7-3F4B561C3042}"/>
              </a:ext>
            </a:extLst>
          </p:cNvPr>
          <p:cNvSpPr/>
          <p:nvPr/>
        </p:nvSpPr>
        <p:spPr>
          <a:xfrm>
            <a:off x="2792363" y="3264310"/>
            <a:ext cx="6272980" cy="66859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895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8A85E-0A71-E4AE-7766-0ABAE34CEF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126" y="293328"/>
            <a:ext cx="11697929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The dynamic and case-specific nature of construction work zones makes it especially difficult for autonomous vehicles to navigate through them </a:t>
            </a:r>
          </a:p>
        </p:txBody>
      </p:sp>
      <p:pic>
        <p:nvPicPr>
          <p:cNvPr id="12290" name="Picture 2" descr="Road Construction Zone Signs">
            <a:extLst>
              <a:ext uri="{FF2B5EF4-FFF2-40B4-BE49-F238E27FC236}">
                <a16:creationId xmlns:a16="http://schemas.microsoft.com/office/drawing/2014/main" id="{405C033B-E7B8-F494-56E5-9E355EE3BD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076" y="2221765"/>
            <a:ext cx="5024176" cy="3768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7897887-6754-60C8-A3FC-2AE15EF0E1BD}"/>
              </a:ext>
            </a:extLst>
          </p:cNvPr>
          <p:cNvSpPr txBox="1"/>
          <p:nvPr/>
        </p:nvSpPr>
        <p:spPr>
          <a:xfrm>
            <a:off x="3271807" y="6015292"/>
            <a:ext cx="2418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[morrisseylawfirm.com]</a:t>
            </a:r>
          </a:p>
        </p:txBody>
      </p:sp>
      <p:pic>
        <p:nvPicPr>
          <p:cNvPr id="7" name="Picture 2" descr="Free Vector | Set of construction site objects">
            <a:extLst>
              <a:ext uri="{FF2B5EF4-FFF2-40B4-BE49-F238E27FC236}">
                <a16:creationId xmlns:a16="http://schemas.microsoft.com/office/drawing/2014/main" id="{895AD841-A13B-05C6-5C33-CEEBD27699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2032" y="2070565"/>
            <a:ext cx="4963790" cy="4070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FCF7760-32BD-1D4E-E1DA-DE6C4A88F77B}"/>
              </a:ext>
            </a:extLst>
          </p:cNvPr>
          <p:cNvSpPr txBox="1"/>
          <p:nvPr/>
        </p:nvSpPr>
        <p:spPr>
          <a:xfrm>
            <a:off x="9983048" y="6002642"/>
            <a:ext cx="2582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[Freepik.com]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A8A597-DF5A-00FC-AC1D-6D33028CF5C8}"/>
              </a:ext>
            </a:extLst>
          </p:cNvPr>
          <p:cNvSpPr txBox="1"/>
          <p:nvPr/>
        </p:nvSpPr>
        <p:spPr>
          <a:xfrm>
            <a:off x="6183090" y="1852433"/>
            <a:ext cx="5636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Some objects found in a work zone (not an exhaustive list)</a:t>
            </a:r>
          </a:p>
        </p:txBody>
      </p:sp>
    </p:spTree>
    <p:extLst>
      <p:ext uri="{BB962C8B-B14F-4D97-AF65-F5344CB8AC3E}">
        <p14:creationId xmlns:p14="http://schemas.microsoft.com/office/powerpoint/2010/main" val="352005898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DA9F18-CAE8-EB36-F6B7-AC1BD7FBA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then check to see if there are any vertices of the object that lie on this rotated path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1EDAD1-61DE-B440-4384-0D2F240D6C69}"/>
              </a:ext>
            </a:extLst>
          </p:cNvPr>
          <p:cNvSpPr txBox="1"/>
          <p:nvPr/>
        </p:nvSpPr>
        <p:spPr>
          <a:xfrm>
            <a:off x="1809134" y="2577351"/>
            <a:ext cx="80132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dirty="0" err="1">
                <a:effectLst/>
                <a:latin typeface="Menlo"/>
              </a:rPr>
              <a:t>collVertexInds</a:t>
            </a:r>
            <a:r>
              <a:rPr lang="en-US" sz="1800" b="0" i="0" dirty="0">
                <a:effectLst/>
                <a:latin typeface="Menlo"/>
              </a:rPr>
              <a:t> = find(abs(</a:t>
            </a:r>
            <a:r>
              <a:rPr lang="en-US" sz="1800" b="0" i="0" dirty="0" err="1">
                <a:effectLst/>
                <a:latin typeface="Menlo"/>
              </a:rPr>
              <a:t>rotObst</a:t>
            </a:r>
            <a:r>
              <a:rPr lang="en-US" sz="1800" b="0" i="0" dirty="0">
                <a:effectLst/>
                <a:latin typeface="Menlo"/>
              </a:rPr>
              <a:t>(:,2)) &lt; 1*</a:t>
            </a:r>
            <a:r>
              <a:rPr lang="en-US" sz="1800" b="0" i="0" dirty="0" err="1">
                <a:effectLst/>
                <a:latin typeface="Menlo"/>
              </a:rPr>
              <a:t>vehicle.w</a:t>
            </a:r>
            <a:r>
              <a:rPr lang="en-US" sz="1800" b="0" i="0" dirty="0">
                <a:effectLst/>
                <a:latin typeface="Menlo"/>
              </a:rPr>
              <a:t>/2 &amp; </a:t>
            </a:r>
            <a:r>
              <a:rPr lang="en-US" sz="1800" b="0" i="0" dirty="0" err="1">
                <a:effectLst/>
                <a:latin typeface="Menlo"/>
              </a:rPr>
              <a:t>rotObst</a:t>
            </a:r>
            <a:r>
              <a:rPr lang="en-US" sz="1800" b="0" i="0" dirty="0">
                <a:effectLst/>
                <a:latin typeface="Menlo"/>
              </a:rPr>
              <a:t>(:,1) &gt; -</a:t>
            </a:r>
            <a:r>
              <a:rPr lang="en-US" sz="1800" b="0" i="0" dirty="0" err="1">
                <a:effectLst/>
                <a:latin typeface="Menlo"/>
              </a:rPr>
              <a:t>vehicle.dr</a:t>
            </a:r>
            <a:r>
              <a:rPr lang="en-US" sz="1800" b="0" i="0" dirty="0">
                <a:effectLst/>
                <a:latin typeface="Menlo"/>
              </a:rPr>
              <a:t>);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F063C42-5B9F-7798-FF43-F385CE161671}"/>
              </a:ext>
            </a:extLst>
          </p:cNvPr>
          <p:cNvCxnSpPr>
            <a:cxnSpLocks/>
          </p:cNvCxnSpPr>
          <p:nvPr/>
        </p:nvCxnSpPr>
        <p:spPr>
          <a:xfrm flipH="1" flipV="1">
            <a:off x="8898194" y="2946683"/>
            <a:ext cx="159773" cy="13571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3629A9E-1544-4CC4-7E55-62B5F3490949}"/>
              </a:ext>
            </a:extLst>
          </p:cNvPr>
          <p:cNvSpPr txBox="1"/>
          <p:nvPr/>
        </p:nvSpPr>
        <p:spPr>
          <a:xfrm>
            <a:off x="1858286" y="4709083"/>
            <a:ext cx="3957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Checking within the width of the vehicle</a:t>
            </a:r>
            <a:endParaRPr lang="en-US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3BF0461-E120-CF3B-1B30-D05541431B45}"/>
              </a:ext>
            </a:extLst>
          </p:cNvPr>
          <p:cNvCxnSpPr>
            <a:cxnSpLocks/>
          </p:cNvCxnSpPr>
          <p:nvPr/>
        </p:nvCxnSpPr>
        <p:spPr>
          <a:xfrm flipV="1">
            <a:off x="3800167" y="2946683"/>
            <a:ext cx="2295833" cy="17433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D90EACF6-7C7B-2764-7E76-5E7E5B1A6B5C}"/>
              </a:ext>
            </a:extLst>
          </p:cNvPr>
          <p:cNvSpPr txBox="1"/>
          <p:nvPr/>
        </p:nvSpPr>
        <p:spPr>
          <a:xfrm>
            <a:off x="7384025" y="4303814"/>
            <a:ext cx="39574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Checking between x-axis between back of vehicle and come large distance</a:t>
            </a:r>
          </a:p>
        </p:txBody>
      </p:sp>
    </p:spTree>
    <p:extLst>
      <p:ext uri="{BB962C8B-B14F-4D97-AF65-F5344CB8AC3E}">
        <p14:creationId xmlns:p14="http://schemas.microsoft.com/office/powerpoint/2010/main" val="397986904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AC99F6DA-820D-8E90-4993-A1874BBE9B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005" t="5671" r="5487" b="4534"/>
          <a:stretch/>
        </p:blipFill>
        <p:spPr>
          <a:xfrm rot="18488393">
            <a:off x="4598013" y="910150"/>
            <a:ext cx="4520392" cy="50376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63C1F35-AB5D-6A8B-3850-CDE4419F9B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365" y="389477"/>
            <a:ext cx="11284974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We then check to see if there have been any collisions by comparing the points we obtained before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DAC81C-4E19-4517-B9AE-DD61DCC1D61A}"/>
              </a:ext>
            </a:extLst>
          </p:cNvPr>
          <p:cNvSpPr txBox="1"/>
          <p:nvPr/>
        </p:nvSpPr>
        <p:spPr>
          <a:xfrm>
            <a:off x="1099418" y="5246882"/>
            <a:ext cx="9993163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If there is a collision</a:t>
            </a:r>
            <a:r>
              <a:rPr lang="en-US" sz="2400" dirty="0"/>
              <a:t>, we compare whether the vertex was closer or </a:t>
            </a:r>
            <a:r>
              <a:rPr lang="en-US" sz="2400" dirty="0" err="1"/>
              <a:t>polyxpoly</a:t>
            </a:r>
            <a:r>
              <a:rPr lang="en-US" sz="2400" dirty="0"/>
              <a:t> point is closer. Which ever point is closer is the collision point.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b="1" dirty="0"/>
              <a:t>If there is no collision</a:t>
            </a:r>
            <a:r>
              <a:rPr lang="en-US" sz="2400" dirty="0"/>
              <a:t>, we try to find the minimum clearance and location of this on the obstacle.</a:t>
            </a:r>
          </a:p>
          <a:p>
            <a:r>
              <a:rPr lang="en-US" sz="2400" dirty="0"/>
              <a:t> 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BC8E339-DCF5-E2D7-0EAB-60255DC3C876}"/>
              </a:ext>
            </a:extLst>
          </p:cNvPr>
          <p:cNvCxnSpPr>
            <a:cxnSpLocks/>
          </p:cNvCxnSpPr>
          <p:nvPr/>
        </p:nvCxnSpPr>
        <p:spPr>
          <a:xfrm flipH="1">
            <a:off x="5464892" y="2999592"/>
            <a:ext cx="868928" cy="2606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8C13C25E-92C0-9B77-E710-B70DBBCB7223}"/>
              </a:ext>
            </a:extLst>
          </p:cNvPr>
          <p:cNvSpPr txBox="1"/>
          <p:nvPr/>
        </p:nvSpPr>
        <p:spPr>
          <a:xfrm>
            <a:off x="6333820" y="2814926"/>
            <a:ext cx="3244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Closest point -&gt; point of collision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30925B4-DD1F-A90E-16A9-28FE2FAA98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7991414" y="2946281"/>
            <a:ext cx="752596" cy="1474473"/>
          </a:xfrm>
          <a:prstGeom prst="rect">
            <a:avLst/>
          </a:prstGeom>
          <a:ln w="28575">
            <a:noFill/>
          </a:ln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8386187E-8A31-B755-8E72-48DDEE8106A7}"/>
              </a:ext>
            </a:extLst>
          </p:cNvPr>
          <p:cNvSpPr/>
          <p:nvPr/>
        </p:nvSpPr>
        <p:spPr>
          <a:xfrm>
            <a:off x="2792362" y="3310189"/>
            <a:ext cx="6272980" cy="66859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59505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2FEEC039-0BFB-7A60-CC10-1A10B4769B11}"/>
              </a:ext>
            </a:extLst>
          </p:cNvPr>
          <p:cNvSpPr/>
          <p:nvPr/>
        </p:nvSpPr>
        <p:spPr>
          <a:xfrm>
            <a:off x="5130343" y="6086168"/>
            <a:ext cx="1871501" cy="5187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29EE2E-745F-EB70-CC23-2A72E4ABF7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005" t="5671" r="5487" b="4534"/>
          <a:stretch/>
        </p:blipFill>
        <p:spPr>
          <a:xfrm rot="18488393">
            <a:off x="1520516" y="752832"/>
            <a:ext cx="4520392" cy="50376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6EFA52D-7C14-0DE2-FDCA-0AF2E076F7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8648" y="394622"/>
            <a:ext cx="10714703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Once this point is obtained, we rotate and translate it back to the original coordinate space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0D152F-FDD2-208B-0093-772C35188CEB}"/>
              </a:ext>
            </a:extLst>
          </p:cNvPr>
          <p:cNvSpPr txBox="1"/>
          <p:nvPr/>
        </p:nvSpPr>
        <p:spPr>
          <a:xfrm>
            <a:off x="2092158" y="304566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*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C892161-BAF1-4282-021D-72E531FF47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005" t="5671" r="5487" b="4534"/>
          <a:stretch/>
        </p:blipFill>
        <p:spPr>
          <a:xfrm>
            <a:off x="7658854" y="1820302"/>
            <a:ext cx="4520392" cy="503769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9412334-50FC-5BC1-A90E-6366BB1102A4}"/>
              </a:ext>
            </a:extLst>
          </p:cNvPr>
          <p:cNvSpPr txBox="1"/>
          <p:nvPr/>
        </p:nvSpPr>
        <p:spPr>
          <a:xfrm>
            <a:off x="8918573" y="291987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8BDA70DE-3FFD-2CA8-764E-7623AE4630D2}"/>
              </a:ext>
            </a:extLst>
          </p:cNvPr>
          <p:cNvSpPr/>
          <p:nvPr/>
        </p:nvSpPr>
        <p:spPr>
          <a:xfrm>
            <a:off x="6852609" y="3171556"/>
            <a:ext cx="806245" cy="5604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75400B1-87C7-FC77-C557-D283FC7FEB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5041736" y="2763265"/>
            <a:ext cx="752596" cy="1474473"/>
          </a:xfrm>
          <a:prstGeom prst="rect">
            <a:avLst/>
          </a:prstGeom>
          <a:ln w="28575">
            <a:noFill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181E4A4-08AD-B3A8-5FE8-4FCD535823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9218838">
            <a:off x="10385571" y="5060060"/>
            <a:ext cx="752596" cy="1474473"/>
          </a:xfrm>
          <a:prstGeom prst="rect">
            <a:avLst/>
          </a:prstGeom>
          <a:ln w="28575">
            <a:noFill/>
          </a:ln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0693EAC-8162-1D0C-2BED-6D2B1AF6EA5D}"/>
              </a:ext>
            </a:extLst>
          </p:cNvPr>
          <p:cNvCxnSpPr>
            <a:cxnSpLocks/>
          </p:cNvCxnSpPr>
          <p:nvPr/>
        </p:nvCxnSpPr>
        <p:spPr>
          <a:xfrm flipH="1" flipV="1">
            <a:off x="2310579" y="3259709"/>
            <a:ext cx="3460955" cy="28952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212CE54-DC69-F31A-F90A-CDF9816868CA}"/>
              </a:ext>
            </a:extLst>
          </p:cNvPr>
          <p:cNvCxnSpPr>
            <a:cxnSpLocks/>
            <a:stCxn id="20" idx="0"/>
          </p:cNvCxnSpPr>
          <p:nvPr/>
        </p:nvCxnSpPr>
        <p:spPr>
          <a:xfrm flipV="1">
            <a:off x="6092081" y="3124203"/>
            <a:ext cx="2943764" cy="30307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17269D7D-D5B3-1356-2B2F-F89C10A36323}"/>
              </a:ext>
            </a:extLst>
          </p:cNvPr>
          <p:cNvSpPr txBox="1"/>
          <p:nvPr/>
        </p:nvSpPr>
        <p:spPr>
          <a:xfrm>
            <a:off x="5331552" y="6154994"/>
            <a:ext cx="1521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Collision point</a:t>
            </a:r>
          </a:p>
        </p:txBody>
      </p:sp>
    </p:spTree>
    <p:extLst>
      <p:ext uri="{BB962C8B-B14F-4D97-AF65-F5344CB8AC3E}">
        <p14:creationId xmlns:p14="http://schemas.microsoft.com/office/powerpoint/2010/main" val="410486321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A9843-0AE2-7184-2EF2-493B316A6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There are several test cases that the algorithm can encounter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F22E59-80F3-C490-D535-860242BE0E69}"/>
              </a:ext>
            </a:extLst>
          </p:cNvPr>
          <p:cNvSpPr txBox="1"/>
          <p:nvPr/>
        </p:nvSpPr>
        <p:spPr>
          <a:xfrm>
            <a:off x="875073" y="5692716"/>
            <a:ext cx="2448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Collision with right edge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88D3E9-C9F2-DBD5-43AA-B58E927FF754}"/>
              </a:ext>
            </a:extLst>
          </p:cNvPr>
          <p:cNvSpPr txBox="1"/>
          <p:nvPr/>
        </p:nvSpPr>
        <p:spPr>
          <a:xfrm>
            <a:off x="4960375" y="5718886"/>
            <a:ext cx="2323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Collision with left edge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E89F7C7-5E26-7C39-D8D2-71D79111418F}"/>
              </a:ext>
            </a:extLst>
          </p:cNvPr>
          <p:cNvSpPr txBox="1"/>
          <p:nvPr/>
        </p:nvSpPr>
        <p:spPr>
          <a:xfrm>
            <a:off x="8799872" y="5669412"/>
            <a:ext cx="23239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Collision with multiple objects’ edges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181A74-EEFC-443E-4BA2-CD3AE78F0F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79649" y="1971332"/>
            <a:ext cx="5081804" cy="381135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8540923-0272-F38D-315B-08524E45C6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3950" y="1971332"/>
            <a:ext cx="5105656" cy="382924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F7E1712-4C01-B9CC-63FB-2DFBD2124B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6988" y="1840482"/>
            <a:ext cx="5345371" cy="4009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10245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677571F-AC9F-7F72-CD8E-DC2510B22475}"/>
              </a:ext>
            </a:extLst>
          </p:cNvPr>
          <p:cNvSpPr txBox="1"/>
          <p:nvPr/>
        </p:nvSpPr>
        <p:spPr>
          <a:xfrm>
            <a:off x="2250935" y="5086964"/>
            <a:ext cx="2080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Collision with vertex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5726437-12D1-E732-444A-18CB7EFB2551}"/>
              </a:ext>
            </a:extLst>
          </p:cNvPr>
          <p:cNvSpPr txBox="1"/>
          <p:nvPr/>
        </p:nvSpPr>
        <p:spPr>
          <a:xfrm>
            <a:off x="6798355" y="510478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Collision with multiple objects’ vertex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F7C83D-4FA7-85DD-C8CB-B0C2DDDF79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348" y="1104285"/>
            <a:ext cx="5334000" cy="4000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C074C7B-98D8-7199-6E13-B0655E5726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104285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23205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D4852B-692A-8929-0F31-4407E18144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algorithm displays the location of the minimum clearances on the figure as near misses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AA709AB-6C21-2D87-E1E5-93C569F03B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6305" y="1722579"/>
            <a:ext cx="5334000" cy="40005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FB32D61-5F1B-1408-3629-C83C8CF44D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305" y="1690688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72384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864532-C933-87E5-B251-0E6698312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can also have these different test cases plotted as a single scenario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9BE0DD-B1B8-8AC3-71A7-FEAEC0DDA7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3583" y="1499087"/>
            <a:ext cx="6658383" cy="4993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80152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93C4EE-F584-F2B1-DF93-400BE10AE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Curved Path Collision Detection</a:t>
            </a:r>
          </a:p>
        </p:txBody>
      </p:sp>
    </p:spTree>
    <p:extLst>
      <p:ext uri="{BB962C8B-B14F-4D97-AF65-F5344CB8AC3E}">
        <p14:creationId xmlns:p14="http://schemas.microsoft.com/office/powerpoint/2010/main" val="175490092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91DB4-2BC3-4265-0513-2AF70F34A0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the collision between a objects and a vehicle travelling down a curved patch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72D1D1-2F45-82B8-225B-026E668DA083}"/>
              </a:ext>
            </a:extLst>
          </p:cNvPr>
          <p:cNvSpPr txBox="1"/>
          <p:nvPr/>
        </p:nvSpPr>
        <p:spPr>
          <a:xfrm>
            <a:off x="5655392" y="2043949"/>
            <a:ext cx="60960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Something important to note is that a straight path is considered to be a curved path with an infinite radius, so any path can be treated as a curved path.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However, we consider the straight path to be a special case and use </a:t>
            </a:r>
            <a:r>
              <a:rPr lang="en-US" dirty="0" err="1">
                <a:solidFill>
                  <a:srgbClr val="008013"/>
                </a:solidFill>
                <a:latin typeface="Menlo"/>
              </a:rPr>
              <a:t>fcn_Patch_checkStraightCollisions.m</a:t>
            </a:r>
            <a:r>
              <a:rPr lang="en-US" dirty="0">
                <a:solidFill>
                  <a:srgbClr val="008013"/>
                </a:solidFill>
                <a:latin typeface="Menlo"/>
              </a:rPr>
              <a:t> </a:t>
            </a:r>
            <a:r>
              <a:rPr lang="en-US" dirty="0"/>
              <a:t>for that case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F2CBA9-93D8-46A4-AF4C-7A54BE01347D}"/>
              </a:ext>
            </a:extLst>
          </p:cNvPr>
          <p:cNvSpPr txBox="1"/>
          <p:nvPr/>
        </p:nvSpPr>
        <p:spPr>
          <a:xfrm>
            <a:off x="5899354" y="4402661"/>
            <a:ext cx="711363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>
                <a:solidFill>
                  <a:srgbClr val="008013"/>
                </a:solidFill>
                <a:latin typeface="Menlo"/>
              </a:defRPr>
            </a:lvl1pPr>
          </a:lstStyle>
          <a:p>
            <a:r>
              <a:rPr lang="en-US" dirty="0"/>
              <a:t>Function: </a:t>
            </a:r>
            <a:r>
              <a:rPr lang="en-US" dirty="0" err="1"/>
              <a:t>fcn_Patch_checkCollisions.m</a:t>
            </a:r>
            <a:endParaRPr lang="en-US" dirty="0"/>
          </a:p>
          <a:p>
            <a:r>
              <a:rPr lang="en-US" dirty="0"/>
              <a:t>Script: </a:t>
            </a:r>
            <a:r>
              <a:rPr lang="en-US" dirty="0" err="1"/>
              <a:t>script_test_fcn_Patch_checkCollisions.m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4D66022-36DA-64A0-D778-BDE7040536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608" y="1690688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80804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008EB7-7BCE-BFD9-6E1A-3A8881832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strategy (explained in further details in upcoming slides)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DCD888-B7BD-E020-D6E7-F1C883670F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Define pertinent radii and calculate center of path radius circle</a:t>
            </a:r>
          </a:p>
          <a:p>
            <a:r>
              <a:rPr lang="en-US" dirty="0"/>
              <a:t>Convert from vehicle body coordinates to inertial coordinates using a rotation matrix</a:t>
            </a:r>
          </a:p>
          <a:p>
            <a:r>
              <a:rPr lang="en-US" dirty="0"/>
              <a:t>Checking to find intersection points between vehicle vertex and object edge</a:t>
            </a:r>
          </a:p>
          <a:p>
            <a:r>
              <a:rPr lang="en-US" dirty="0"/>
              <a:t>Checking to find intersection points object vertex and vehicle edge</a:t>
            </a:r>
          </a:p>
          <a:p>
            <a:r>
              <a:rPr lang="en-US" dirty="0"/>
              <a:t>Checking for collision by comparing obtained intersection points or calculating near misses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83298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2FF941-DDE9-0EFC-E67C-0FE99D84AF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202" y="207809"/>
            <a:ext cx="11353801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Construction work zones take various shapes, and tend to have various </a:t>
            </a:r>
            <a:r>
              <a:rPr lang="en-US" dirty="0" err="1"/>
              <a:t>collidable</a:t>
            </a:r>
            <a:r>
              <a:rPr lang="en-US" dirty="0"/>
              <a:t> objects on and near roads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573DF4-3ED3-7691-0C6F-DAEF472AB8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07" b="713"/>
          <a:stretch/>
        </p:blipFill>
        <p:spPr>
          <a:xfrm>
            <a:off x="1820758" y="1686831"/>
            <a:ext cx="4737358" cy="477325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E28BC28-E319-972B-934C-C094E35253E3}"/>
              </a:ext>
            </a:extLst>
          </p:cNvPr>
          <p:cNvSpPr txBox="1"/>
          <p:nvPr/>
        </p:nvSpPr>
        <p:spPr>
          <a:xfrm>
            <a:off x="6833419" y="2663834"/>
            <a:ext cx="443434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It is important to be able to quickly and accurately detect objects that can potentially collide with the car</a:t>
            </a:r>
          </a:p>
        </p:txBody>
      </p:sp>
    </p:spTree>
    <p:extLst>
      <p:ext uri="{BB962C8B-B14F-4D97-AF65-F5344CB8AC3E}">
        <p14:creationId xmlns:p14="http://schemas.microsoft.com/office/powerpoint/2010/main" val="337312487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EA126-98BB-DC32-4A55-EF5BFE6E9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635" y="164158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Vehicle trajectory for a curved path is defined by several pertinent radii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3F69BC0-EC09-FF0F-B69F-64693AC1C4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739"/>
          <a:stretch/>
        </p:blipFill>
        <p:spPr>
          <a:xfrm>
            <a:off x="2348130" y="1594813"/>
            <a:ext cx="7266610" cy="5099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01821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D8FCDB-70E5-727B-E586-3601F0653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709" y="45461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They are calculated as follows: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E19AA6A2-23FB-A6FF-2924-5F04E62599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9709" y="1199144"/>
            <a:ext cx="8742160" cy="1637454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CG (circle) and CG path (black dash-dot line)</a:t>
            </a:r>
          </a:p>
          <a:p>
            <a:r>
              <a:rPr lang="en-US" dirty="0"/>
              <a:t>Front left and front right corner paths (gray lines)</a:t>
            </a:r>
          </a:p>
          <a:p>
            <a:r>
              <a:rPr lang="en-US" dirty="0"/>
              <a:t>Maximum clearance radius (blue line)</a:t>
            </a:r>
          </a:p>
          <a:p>
            <a:r>
              <a:rPr lang="en-US" dirty="0"/>
              <a:t>Minimum clearance radius (red line)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432C6CF-E41B-B4A3-866F-69FB4EDD07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7148" y="5046573"/>
            <a:ext cx="3651633" cy="45210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A3CC29B-5A23-9E72-A13E-A3EFD1880C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4435" y="3060454"/>
            <a:ext cx="4147479" cy="316821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A94C433-6BE5-8F70-A11C-CC468E197F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7148" y="4508541"/>
            <a:ext cx="3060417" cy="45210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BFCDD05-9204-BA00-F1C6-2A1A9C5619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47149" y="4001553"/>
            <a:ext cx="2938696" cy="45210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E270684-5F32-7B63-9A6D-D4D650583E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47149" y="3479973"/>
            <a:ext cx="2243146" cy="452107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7B80252-2976-F636-F1DD-06110B2935DC}"/>
              </a:ext>
            </a:extLst>
          </p:cNvPr>
          <p:cNvCxnSpPr/>
          <p:nvPr/>
        </p:nvCxnSpPr>
        <p:spPr>
          <a:xfrm flipH="1" flipV="1">
            <a:off x="3873910" y="3333135"/>
            <a:ext cx="609600" cy="86523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FEBEBBB0-AEE0-73EB-2A21-ECE42C1C05EC}"/>
              </a:ext>
            </a:extLst>
          </p:cNvPr>
          <p:cNvSpPr txBox="1"/>
          <p:nvPr/>
        </p:nvSpPr>
        <p:spPr>
          <a:xfrm>
            <a:off x="4208206" y="3479973"/>
            <a:ext cx="457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107181119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2ABCF0-D661-C716-FC40-73A45968E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280" y="444598"/>
            <a:ext cx="11609439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We first use a function in the library to find these pertinent radii of the circular trajectory that the vehicle can clear without collision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57FC0C-EBE6-6360-54B3-09A2854EBB51}"/>
              </a:ext>
            </a:extLst>
          </p:cNvPr>
          <p:cNvSpPr txBox="1"/>
          <p:nvPr/>
        </p:nvSpPr>
        <p:spPr>
          <a:xfrm>
            <a:off x="1040552" y="6031210"/>
            <a:ext cx="679409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8013"/>
                </a:solidFill>
                <a:latin typeface="Menlo"/>
              </a:rPr>
              <a:t>Function: </a:t>
            </a:r>
            <a:r>
              <a:rPr lang="en-US" dirty="0" err="1">
                <a:solidFill>
                  <a:srgbClr val="008013"/>
                </a:solidFill>
                <a:latin typeface="Menlo"/>
              </a:rPr>
              <a:t>fcn_Patch_CalcCircularTrajectoryGeometry.m</a:t>
            </a:r>
            <a:endParaRPr lang="en-US" dirty="0">
              <a:solidFill>
                <a:srgbClr val="008013"/>
              </a:solidFill>
              <a:latin typeface="Menlo"/>
            </a:endParaRPr>
          </a:p>
          <a:p>
            <a:r>
              <a:rPr lang="en-US" dirty="0">
                <a:solidFill>
                  <a:srgbClr val="008013"/>
                </a:solidFill>
                <a:latin typeface="Menlo"/>
              </a:rPr>
              <a:t>Script: </a:t>
            </a:r>
            <a:r>
              <a:rPr lang="en-US" dirty="0" err="1">
                <a:solidFill>
                  <a:srgbClr val="008013"/>
                </a:solidFill>
                <a:latin typeface="Menlo"/>
              </a:rPr>
              <a:t>script_test_fcn_Patch_CalcCircularTrajectoryGeometry.m</a:t>
            </a:r>
            <a:endParaRPr lang="en-US" dirty="0">
              <a:solidFill>
                <a:srgbClr val="008013"/>
              </a:solidFill>
              <a:latin typeface="Menlo"/>
            </a:endParaRPr>
          </a:p>
          <a:p>
            <a:endParaRPr lang="en-US" sz="1800" b="0" i="0" dirty="0">
              <a:effectLst/>
              <a:latin typeface="Menlo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7591E5-E5DF-2E8D-0622-22DEB76195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4496" y="2109368"/>
            <a:ext cx="5334000" cy="40005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F9D164F-CAE0-2867-EE8B-A0B01C5B30D5}"/>
              </a:ext>
            </a:extLst>
          </p:cNvPr>
          <p:cNvSpPr txBox="1"/>
          <p:nvPr/>
        </p:nvSpPr>
        <p:spPr>
          <a:xfrm>
            <a:off x="7082539" y="3254354"/>
            <a:ext cx="49718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 also returns the </a:t>
            </a:r>
            <a:r>
              <a:rPr lang="en-US" dirty="0">
                <a:solidFill>
                  <a:srgbClr val="FF0000"/>
                </a:solidFill>
              </a:rPr>
              <a:t>tangent point </a:t>
            </a:r>
            <a:r>
              <a:rPr lang="en-US" dirty="0"/>
              <a:t>(given by the </a:t>
            </a:r>
            <a:r>
              <a:rPr lang="en-US" dirty="0">
                <a:solidFill>
                  <a:srgbClr val="FF0000"/>
                </a:solidFill>
              </a:rPr>
              <a:t>*</a:t>
            </a:r>
            <a:r>
              <a:rPr lang="en-US" dirty="0"/>
              <a:t>)</a:t>
            </a:r>
          </a:p>
          <a:p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of the inner limiting radii  </a:t>
            </a:r>
          </a:p>
        </p:txBody>
      </p:sp>
    </p:spTree>
    <p:extLst>
      <p:ext uri="{BB962C8B-B14F-4D97-AF65-F5344CB8AC3E}">
        <p14:creationId xmlns:p14="http://schemas.microsoft.com/office/powerpoint/2010/main" val="411602090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75EA47-F29B-2F33-5C18-19856BCA2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Object vertices radii are calculated with respect to the center of trajectory of the vehicle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E0C2057-6C1E-6307-31D9-7673D34D7088}"/>
              </a:ext>
            </a:extLst>
          </p:cNvPr>
          <p:cNvCxnSpPr>
            <a:cxnSpLocks/>
          </p:cNvCxnSpPr>
          <p:nvPr/>
        </p:nvCxnSpPr>
        <p:spPr>
          <a:xfrm>
            <a:off x="3628105" y="2408903"/>
            <a:ext cx="0" cy="373134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5F79824-CDF5-1EA6-ACA2-237DA7F4FC8C}"/>
              </a:ext>
            </a:extLst>
          </p:cNvPr>
          <p:cNvCxnSpPr>
            <a:cxnSpLocks/>
          </p:cNvCxnSpPr>
          <p:nvPr/>
        </p:nvCxnSpPr>
        <p:spPr>
          <a:xfrm flipH="1">
            <a:off x="3426543" y="5904271"/>
            <a:ext cx="5599471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AB25AF2-8AB5-9F02-DA9E-A64F1A36A9BC}"/>
              </a:ext>
            </a:extLst>
          </p:cNvPr>
          <p:cNvCxnSpPr>
            <a:cxnSpLocks/>
          </p:cNvCxnSpPr>
          <p:nvPr/>
        </p:nvCxnSpPr>
        <p:spPr>
          <a:xfrm>
            <a:off x="2743202" y="3972232"/>
            <a:ext cx="816077" cy="18484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DF25CD7-537E-A043-FC87-71F03474B7F9}"/>
              </a:ext>
            </a:extLst>
          </p:cNvPr>
          <p:cNvSpPr txBox="1"/>
          <p:nvPr/>
        </p:nvSpPr>
        <p:spPr>
          <a:xfrm>
            <a:off x="1656956" y="3352940"/>
            <a:ext cx="17695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Center of vehicle</a:t>
            </a:r>
          </a:p>
          <a:p>
            <a:r>
              <a:rPr lang="en-US" dirty="0"/>
              <a:t>trajectory</a:t>
            </a:r>
          </a:p>
        </p:txBody>
      </p:sp>
      <p:sp>
        <p:nvSpPr>
          <p:cNvPr id="8" name="Pentagon 7">
            <a:extLst>
              <a:ext uri="{FF2B5EF4-FFF2-40B4-BE49-F238E27FC236}">
                <a16:creationId xmlns:a16="http://schemas.microsoft.com/office/drawing/2014/main" id="{E2E14174-AAE8-2B12-54BD-368204345059}"/>
              </a:ext>
            </a:extLst>
          </p:cNvPr>
          <p:cNvSpPr/>
          <p:nvPr/>
        </p:nvSpPr>
        <p:spPr>
          <a:xfrm rot="1926209">
            <a:off x="6705602" y="2900517"/>
            <a:ext cx="894733" cy="806243"/>
          </a:xfrm>
          <a:prstGeom prst="pen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52AF69-3758-6684-CBE8-901874F46895}"/>
              </a:ext>
            </a:extLst>
          </p:cNvPr>
          <p:cNvSpPr txBox="1"/>
          <p:nvPr/>
        </p:nvSpPr>
        <p:spPr>
          <a:xfrm>
            <a:off x="7208207" y="3611654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9ED680-119F-B586-9450-1227F28B27BA}"/>
              </a:ext>
            </a:extLst>
          </p:cNvPr>
          <p:cNvSpPr txBox="1"/>
          <p:nvPr/>
        </p:nvSpPr>
        <p:spPr>
          <a:xfrm>
            <a:off x="6407441" y="3401651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4171C0D-D489-B7C6-DB7E-F64F38217C80}"/>
              </a:ext>
            </a:extLst>
          </p:cNvPr>
          <p:cNvSpPr txBox="1"/>
          <p:nvPr/>
        </p:nvSpPr>
        <p:spPr>
          <a:xfrm>
            <a:off x="7534174" y="3216985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3C5D201-6574-F2BB-BA45-D144BFD611B2}"/>
              </a:ext>
            </a:extLst>
          </p:cNvPr>
          <p:cNvSpPr txBox="1"/>
          <p:nvPr/>
        </p:nvSpPr>
        <p:spPr>
          <a:xfrm>
            <a:off x="7272335" y="2637650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EC941E5-395E-BA56-AB3F-D125F86A74DA}"/>
              </a:ext>
            </a:extLst>
          </p:cNvPr>
          <p:cNvSpPr txBox="1"/>
          <p:nvPr/>
        </p:nvSpPr>
        <p:spPr>
          <a:xfrm>
            <a:off x="6551824" y="2725452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v3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E4312DC-7935-5EF5-EE90-CACA3D092826}"/>
              </a:ext>
            </a:extLst>
          </p:cNvPr>
          <p:cNvCxnSpPr>
            <a:cxnSpLocks/>
            <a:endCxn id="8" idx="4"/>
          </p:cNvCxnSpPr>
          <p:nvPr/>
        </p:nvCxnSpPr>
        <p:spPr>
          <a:xfrm flipV="1">
            <a:off x="3628105" y="3792056"/>
            <a:ext cx="3544835" cy="21122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A909A1B9-898D-D31D-743B-AAD7B8B2F2C1}"/>
              </a:ext>
            </a:extLst>
          </p:cNvPr>
          <p:cNvSpPr txBox="1"/>
          <p:nvPr/>
        </p:nvSpPr>
        <p:spPr>
          <a:xfrm>
            <a:off x="5112774" y="4532671"/>
            <a:ext cx="1031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v1 radius</a:t>
            </a:r>
          </a:p>
        </p:txBody>
      </p:sp>
    </p:spTree>
    <p:extLst>
      <p:ext uri="{BB962C8B-B14F-4D97-AF65-F5344CB8AC3E}">
        <p14:creationId xmlns:p14="http://schemas.microsoft.com/office/powerpoint/2010/main" val="115606349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44DC29-6860-1218-2A92-56724B230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Then, we calculate the angle for each bounding point on the car with respect to the center of the circular trajectory at the start point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FA1AB3A-C357-099E-7EF0-216CEF580423}"/>
              </a:ext>
            </a:extLst>
          </p:cNvPr>
          <p:cNvCxnSpPr>
            <a:cxnSpLocks/>
          </p:cNvCxnSpPr>
          <p:nvPr/>
        </p:nvCxnSpPr>
        <p:spPr>
          <a:xfrm>
            <a:off x="2812026" y="2251586"/>
            <a:ext cx="0" cy="373134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8508013-089A-4857-DE6F-712B6A1936B4}"/>
              </a:ext>
            </a:extLst>
          </p:cNvPr>
          <p:cNvCxnSpPr>
            <a:cxnSpLocks/>
          </p:cNvCxnSpPr>
          <p:nvPr/>
        </p:nvCxnSpPr>
        <p:spPr>
          <a:xfrm flipH="1">
            <a:off x="2610464" y="5746954"/>
            <a:ext cx="5599471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BBB2FBC-CACD-05AC-F491-EFB672F37B1A}"/>
              </a:ext>
            </a:extLst>
          </p:cNvPr>
          <p:cNvCxnSpPr/>
          <p:nvPr/>
        </p:nvCxnSpPr>
        <p:spPr>
          <a:xfrm>
            <a:off x="1927123" y="3814915"/>
            <a:ext cx="816077" cy="18484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B89C79F0-11E6-D248-0A6C-84C8D6BECA8D}"/>
              </a:ext>
            </a:extLst>
          </p:cNvPr>
          <p:cNvSpPr txBox="1"/>
          <p:nvPr/>
        </p:nvSpPr>
        <p:spPr>
          <a:xfrm>
            <a:off x="803781" y="3458231"/>
            <a:ext cx="2024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Center of trajectory</a:t>
            </a:r>
          </a:p>
        </p:txBody>
      </p:sp>
      <p:sp>
        <p:nvSpPr>
          <p:cNvPr id="27" name="Arc 26">
            <a:extLst>
              <a:ext uri="{FF2B5EF4-FFF2-40B4-BE49-F238E27FC236}">
                <a16:creationId xmlns:a16="http://schemas.microsoft.com/office/drawing/2014/main" id="{16C904E8-FA22-8B20-C0EA-D11C1354C2A0}"/>
              </a:ext>
            </a:extLst>
          </p:cNvPr>
          <p:cNvSpPr/>
          <p:nvPr/>
        </p:nvSpPr>
        <p:spPr>
          <a:xfrm>
            <a:off x="1455170" y="2497392"/>
            <a:ext cx="5609839" cy="5254881"/>
          </a:xfrm>
          <a:prstGeom prst="arc">
            <a:avLst>
              <a:gd name="adj1" fmla="val 14503444"/>
              <a:gd name="adj2" fmla="val 393398"/>
            </a:avLst>
          </a:prstGeom>
          <a:ln>
            <a:prstDash val="lgDash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DFE5E373-9013-8882-D222-031B1845E4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9780" y="4256254"/>
            <a:ext cx="752596" cy="1318782"/>
          </a:xfrm>
          <a:prstGeom prst="rect">
            <a:avLst/>
          </a:prstGeom>
          <a:ln w="28575">
            <a:noFill/>
          </a:ln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A4A614A-912B-8A6A-930F-219E1C11EFDC}"/>
              </a:ext>
            </a:extLst>
          </p:cNvPr>
          <p:cNvCxnSpPr/>
          <p:nvPr/>
        </p:nvCxnSpPr>
        <p:spPr>
          <a:xfrm>
            <a:off x="7719390" y="4256254"/>
            <a:ext cx="0" cy="149070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7D33A927-DAFB-786E-0782-47E9C779BF41}"/>
              </a:ext>
            </a:extLst>
          </p:cNvPr>
          <p:cNvSpPr txBox="1"/>
          <p:nvPr/>
        </p:nvSpPr>
        <p:spPr>
          <a:xfrm>
            <a:off x="7750525" y="4786006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y1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A6E0AFA-411F-DCF9-8974-9D0FBE5588E5}"/>
              </a:ext>
            </a:extLst>
          </p:cNvPr>
          <p:cNvCxnSpPr>
            <a:cxnSpLocks/>
          </p:cNvCxnSpPr>
          <p:nvPr/>
        </p:nvCxnSpPr>
        <p:spPr>
          <a:xfrm>
            <a:off x="2812026" y="4168876"/>
            <a:ext cx="374904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2574FAC0-EAA7-EDA7-ADE5-66BEF09AA12B}"/>
              </a:ext>
            </a:extLst>
          </p:cNvPr>
          <p:cNvSpPr txBox="1"/>
          <p:nvPr/>
        </p:nvSpPr>
        <p:spPr>
          <a:xfrm>
            <a:off x="6214556" y="5377622"/>
            <a:ext cx="407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LR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E31992D-82D3-DCDE-E9F3-D17D396F645A}"/>
              </a:ext>
            </a:extLst>
          </p:cNvPr>
          <p:cNvSpPr txBox="1"/>
          <p:nvPr/>
        </p:nvSpPr>
        <p:spPr>
          <a:xfrm>
            <a:off x="6188900" y="4166107"/>
            <a:ext cx="388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LF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A54AD89-08B6-5FC8-D69E-62C732B7698C}"/>
              </a:ext>
            </a:extLst>
          </p:cNvPr>
          <p:cNvSpPr txBox="1"/>
          <p:nvPr/>
        </p:nvSpPr>
        <p:spPr>
          <a:xfrm>
            <a:off x="7250331" y="415579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RF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44A18DA-FCD6-303B-83CA-C9762BE9F3E0}"/>
              </a:ext>
            </a:extLst>
          </p:cNvPr>
          <p:cNvSpPr txBox="1"/>
          <p:nvPr/>
        </p:nvSpPr>
        <p:spPr>
          <a:xfrm>
            <a:off x="7245327" y="5350030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RR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6165C8D-D7CA-AA4E-0E17-89CEBFD45C3C}"/>
              </a:ext>
            </a:extLst>
          </p:cNvPr>
          <p:cNvSpPr txBox="1"/>
          <p:nvPr/>
        </p:nvSpPr>
        <p:spPr>
          <a:xfrm>
            <a:off x="4591665" y="3825058"/>
            <a:ext cx="401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x1</a:t>
            </a: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1C914C62-503E-8C2C-F108-BD283D5BD309}"/>
              </a:ext>
            </a:extLst>
          </p:cNvPr>
          <p:cNvCxnSpPr>
            <a:cxnSpLocks/>
          </p:cNvCxnSpPr>
          <p:nvPr/>
        </p:nvCxnSpPr>
        <p:spPr>
          <a:xfrm flipH="1">
            <a:off x="2792361" y="4328806"/>
            <a:ext cx="3784787" cy="14081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Arc 49">
            <a:extLst>
              <a:ext uri="{FF2B5EF4-FFF2-40B4-BE49-F238E27FC236}">
                <a16:creationId xmlns:a16="http://schemas.microsoft.com/office/drawing/2014/main" id="{176DAC5E-199C-B71F-403C-1F1886DFE888}"/>
              </a:ext>
            </a:extLst>
          </p:cNvPr>
          <p:cNvSpPr/>
          <p:nvPr/>
        </p:nvSpPr>
        <p:spPr>
          <a:xfrm rot="19875061">
            <a:off x="3281659" y="4995726"/>
            <a:ext cx="1678538" cy="1429347"/>
          </a:xfrm>
          <a:prstGeom prst="arc">
            <a:avLst>
              <a:gd name="adj1" fmla="val 20131511"/>
              <a:gd name="adj2" fmla="val 185185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16AC3C0-1160-5F3A-010F-78E408A1C8EA}"/>
              </a:ext>
            </a:extLst>
          </p:cNvPr>
          <p:cNvSpPr txBox="1"/>
          <p:nvPr/>
        </p:nvSpPr>
        <p:spPr>
          <a:xfrm>
            <a:off x="4908462" y="5155338"/>
            <a:ext cx="6823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theta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45DD32B-7BFF-6AC7-8E0C-88F319B16DE0}"/>
              </a:ext>
            </a:extLst>
          </p:cNvPr>
          <p:cNvSpPr txBox="1"/>
          <p:nvPr/>
        </p:nvSpPr>
        <p:spPr>
          <a:xfrm>
            <a:off x="8841221" y="4432726"/>
            <a:ext cx="27628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instance, to calculate the angle for LF:</a:t>
            </a:r>
          </a:p>
          <a:p>
            <a:endParaRPr lang="en-US" dirty="0"/>
          </a:p>
          <a:p>
            <a:r>
              <a:rPr lang="en-US" dirty="0"/>
              <a:t>Theta = tan</a:t>
            </a:r>
            <a:r>
              <a:rPr lang="en-US" baseline="30000" dirty="0"/>
              <a:t>-1</a:t>
            </a:r>
            <a:r>
              <a:rPr lang="en-US" dirty="0"/>
              <a:t>(y1/x1)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1CA1321-65B7-AE44-DB35-3C9A643D351A}"/>
              </a:ext>
            </a:extLst>
          </p:cNvPr>
          <p:cNvSpPr txBox="1"/>
          <p:nvPr/>
        </p:nvSpPr>
        <p:spPr>
          <a:xfrm>
            <a:off x="7578355" y="2125065"/>
            <a:ext cx="235314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LF – Left front</a:t>
            </a:r>
          </a:p>
          <a:p>
            <a:r>
              <a:rPr lang="en-US" dirty="0"/>
              <a:t>RF – Right front</a:t>
            </a:r>
          </a:p>
          <a:p>
            <a:r>
              <a:rPr lang="en-US" dirty="0"/>
              <a:t>LR – Left rear</a:t>
            </a:r>
          </a:p>
          <a:p>
            <a:r>
              <a:rPr lang="en-US" dirty="0"/>
              <a:t>RR – Right rear</a:t>
            </a:r>
          </a:p>
          <a:p>
            <a:r>
              <a:rPr lang="en-US" dirty="0" err="1"/>
              <a:t>CoG</a:t>
            </a:r>
            <a:r>
              <a:rPr lang="en-US" dirty="0"/>
              <a:t> – Center of gravity</a:t>
            </a:r>
          </a:p>
        </p:txBody>
      </p:sp>
      <p:sp>
        <p:nvSpPr>
          <p:cNvPr id="55" name="Right Brace 54">
            <a:extLst>
              <a:ext uri="{FF2B5EF4-FFF2-40B4-BE49-F238E27FC236}">
                <a16:creationId xmlns:a16="http://schemas.microsoft.com/office/drawing/2014/main" id="{3140FDA2-F688-5F6E-0782-6AC6846DAEDD}"/>
              </a:ext>
            </a:extLst>
          </p:cNvPr>
          <p:cNvSpPr/>
          <p:nvPr/>
        </p:nvSpPr>
        <p:spPr>
          <a:xfrm>
            <a:off x="9872874" y="2126758"/>
            <a:ext cx="335173" cy="1475635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58EB5C2-7E8E-1279-FE81-4C6CF7E06DDF}"/>
              </a:ext>
            </a:extLst>
          </p:cNvPr>
          <p:cNvSpPr txBox="1"/>
          <p:nvPr/>
        </p:nvSpPr>
        <p:spPr>
          <a:xfrm>
            <a:off x="10190248" y="2521021"/>
            <a:ext cx="17695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Bounding points </a:t>
            </a:r>
          </a:p>
          <a:p>
            <a:r>
              <a:rPr lang="en-US" dirty="0"/>
              <a:t>of the car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9577B0E7-1CB5-3C4A-70B7-5119C099ED80}"/>
              </a:ext>
            </a:extLst>
          </p:cNvPr>
          <p:cNvSpPr txBox="1"/>
          <p:nvPr/>
        </p:nvSpPr>
        <p:spPr>
          <a:xfrm>
            <a:off x="3598625" y="2189823"/>
            <a:ext cx="1866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Circular trajectory</a:t>
            </a:r>
          </a:p>
        </p:txBody>
      </p:sp>
      <p:pic>
        <p:nvPicPr>
          <p:cNvPr id="58" name="Picture 2" descr="Center of Gravity Symbol Sign on White Background Stock Vector -  Illustration of electrical, earth: 219734211">
            <a:extLst>
              <a:ext uri="{FF2B5EF4-FFF2-40B4-BE49-F238E27FC236}">
                <a16:creationId xmlns:a16="http://schemas.microsoft.com/office/drawing/2014/main" id="{969A8205-7C3A-4C6A-962C-E13DEE322D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250" b="94250" l="6625" r="92875">
                        <a14:foregroundMark x1="26375" y1="28375" x2="26375" y2="28375"/>
                        <a14:foregroundMark x1="36125" y1="27500" x2="36125" y2="27500"/>
                        <a14:foregroundMark x1="36125" y1="26000" x2="36125" y2="26000"/>
                        <a14:foregroundMark x1="29875" y1="32000" x2="29875" y2="32000"/>
                        <a14:foregroundMark x1="29875" y1="32000" x2="29875" y2="32000"/>
                        <a14:foregroundMark x1="64625" y1="34625" x2="64625" y2="34625"/>
                        <a14:foregroundMark x1="64625" y1="34625" x2="64625" y2="34625"/>
                        <a14:foregroundMark x1="56375" y1="9500" x2="56375" y2="9500"/>
                        <a14:foregroundMark x1="56375" y1="9500" x2="56375" y2="9500"/>
                        <a14:foregroundMark x1="92875" y1="45125" x2="92875" y2="45125"/>
                        <a14:foregroundMark x1="92875" y1="45125" x2="92875" y2="45125"/>
                        <a14:foregroundMark x1="78625" y1="58250" x2="65000" y2="78875"/>
                        <a14:foregroundMark x1="65000" y1="78875" x2="62250" y2="63625"/>
                        <a14:foregroundMark x1="62250" y1="63625" x2="67250" y2="57125"/>
                        <a14:foregroundMark x1="50261" y1="6583" x2="22896" y2="13298"/>
                        <a14:foregroundMark x1="52125" y1="6125" x2="51355" y2="6314"/>
                        <a14:foregroundMark x1="8600" y1="31000" x2="4500" y2="46000"/>
                        <a14:foregroundMark x1="4500" y1="46000" x2="7750" y2="68625"/>
                        <a14:foregroundMark x1="7750" y1="68625" x2="17125" y2="81625"/>
                        <a14:foregroundMark x1="17125" y1="81625" x2="49375" y2="93125"/>
                        <a14:foregroundMark x1="49375" y1="93125" x2="64500" y2="92625"/>
                        <a14:foregroundMark x1="64500" y1="92625" x2="78125" y2="85875"/>
                        <a14:foregroundMark x1="78125" y1="85875" x2="91219" y2="68930"/>
                        <a14:foregroundMark x1="94826" y1="55869" x2="94500" y2="47125"/>
                        <a14:foregroundMark x1="94500" y1="47125" x2="86250" y2="31625"/>
                        <a14:foregroundMark x1="86250" y1="31625" x2="62250" y2="9250"/>
                        <a14:foregroundMark x1="51312" y1="3837" x2="50125" y2="3250"/>
                        <a14:foregroundMark x1="62250" y1="9250" x2="52462" y2="4406"/>
                        <a14:foregroundMark x1="6125" y1="37500" x2="5000" y2="52500"/>
                        <a14:foregroundMark x1="5000" y1="52500" x2="12250" y2="71875"/>
                        <a14:foregroundMark x1="12250" y1="71875" x2="41125" y2="91875"/>
                        <a14:foregroundMark x1="41125" y1="91875" x2="58500" y2="92875"/>
                        <a14:foregroundMark x1="58500" y1="92875" x2="78750" y2="81625"/>
                        <a14:foregroundMark x1="78750" y1="81625" x2="92010" y2="63393"/>
                        <a14:foregroundMark x1="93612" y1="55697" x2="93375" y2="46625"/>
                        <a14:foregroundMark x1="93375" y1="46625" x2="88500" y2="33625"/>
                        <a14:foregroundMark x1="88500" y1="33625" x2="67250" y2="8000"/>
                        <a14:foregroundMark x1="67250" y1="8000" x2="36500" y2="12000"/>
                        <a14:foregroundMark x1="36500" y1="12000" x2="19625" y2="20625"/>
                        <a14:foregroundMark x1="19625" y1="20625" x2="7500" y2="33750"/>
                        <a14:foregroundMark x1="7500" y1="33750" x2="30500" y2="21125"/>
                        <a14:foregroundMark x1="30500" y1="21125" x2="24125" y2="50375"/>
                        <a14:foregroundMark x1="24125" y1="50375" x2="45750" y2="29875"/>
                        <a14:foregroundMark x1="45750" y1="29875" x2="39250" y2="50000"/>
                        <a14:foregroundMark x1="39250" y1="50000" x2="53500" y2="40000"/>
                        <a14:foregroundMark x1="53500" y1="40000" x2="55750" y2="75625"/>
                        <a14:foregroundMark x1="55750" y1="75625" x2="72000" y2="61000"/>
                        <a14:foregroundMark x1="72000" y1="61000" x2="48250" y2="39875"/>
                        <a14:foregroundMark x1="48250" y1="39875" x2="27250" y2="40250"/>
                        <a14:foregroundMark x1="27250" y1="40250" x2="36000" y2="21375"/>
                        <a14:foregroundMark x1="36000" y1="21375" x2="22375" y2="49125"/>
                        <a14:foregroundMark x1="22375" y1="49125" x2="29250" y2="32125"/>
                        <a14:foregroundMark x1="29250" y1="32125" x2="24125" y2="50000"/>
                        <a14:foregroundMark x1="18125" y1="37750" x2="10625" y2="51875"/>
                        <a14:foregroundMark x1="10625" y1="51875" x2="15500" y2="34375"/>
                        <a14:foregroundMark x1="15500" y1="34375" x2="27875" y2="40375"/>
                        <a14:foregroundMark x1="58625" y1="92250" x2="44875" y2="93125"/>
                        <a14:foregroundMark x1="44875" y1="93125" x2="64125" y2="88625"/>
                        <a14:foregroundMark x1="64125" y1="88625" x2="81125" y2="69125"/>
                        <a14:foregroundMark x1="81125" y1="69125" x2="86750" y2="47875"/>
                        <a14:foregroundMark x1="86750" y1="47875" x2="73250" y2="28750"/>
                        <a14:foregroundMark x1="73250" y1="28750" x2="57750" y2="20875"/>
                        <a14:foregroundMark x1="57750" y1="20875" x2="32125" y2="18250"/>
                        <a14:foregroundMark x1="32125" y1="18250" x2="12125" y2="40375"/>
                        <a14:foregroundMark x1="12125" y1="40375" x2="6625" y2="57375"/>
                        <a14:foregroundMark x1="6625" y1="57375" x2="7500" y2="61500"/>
                        <a14:foregroundMark x1="46625" y1="94250" x2="53250" y2="93125"/>
                        <a14:backgroundMark x1="22375" y1="12875" x2="8125" y2="26375"/>
                        <a14:backgroundMark x1="8125" y1="26375" x2="6375" y2="30000"/>
                        <a14:backgroundMark x1="22750" y1="13500" x2="22750" y2="13500"/>
                        <a14:backgroundMark x1="51000" y1="4375" x2="52625" y2="4125"/>
                        <a14:backgroundMark x1="95750" y1="56000" x2="93500" y2="717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6232" y="4786006"/>
            <a:ext cx="278401" cy="278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25717CC3-7ADC-B9DC-F16F-B03504D3E136}"/>
              </a:ext>
            </a:extLst>
          </p:cNvPr>
          <p:cNvCxnSpPr>
            <a:cxnSpLocks/>
          </p:cNvCxnSpPr>
          <p:nvPr/>
        </p:nvCxnSpPr>
        <p:spPr>
          <a:xfrm flipV="1">
            <a:off x="7020405" y="4964628"/>
            <a:ext cx="1" cy="11200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E090E430-36C1-4FE9-0239-77396FD5AF95}"/>
              </a:ext>
            </a:extLst>
          </p:cNvPr>
          <p:cNvSpPr txBox="1"/>
          <p:nvPr/>
        </p:nvSpPr>
        <p:spPr>
          <a:xfrm>
            <a:off x="6717478" y="6076705"/>
            <a:ext cx="604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COG</a:t>
            </a:r>
          </a:p>
        </p:txBody>
      </p:sp>
    </p:spTree>
    <p:extLst>
      <p:ext uri="{BB962C8B-B14F-4D97-AF65-F5344CB8AC3E}">
        <p14:creationId xmlns:p14="http://schemas.microsoft.com/office/powerpoint/2010/main" val="21720585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8A882-C275-DBD6-F39F-4DCF8422B5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We repeat a similar calculation to obtain angles for the vertices of all the obstacles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BF36B39-4286-0E5D-AB82-0E98AE1D9CAC}"/>
              </a:ext>
            </a:extLst>
          </p:cNvPr>
          <p:cNvCxnSpPr>
            <a:cxnSpLocks/>
          </p:cNvCxnSpPr>
          <p:nvPr/>
        </p:nvCxnSpPr>
        <p:spPr>
          <a:xfrm>
            <a:off x="3628105" y="2408903"/>
            <a:ext cx="0" cy="373134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AF74077-136C-157A-DED7-769C64604C86}"/>
              </a:ext>
            </a:extLst>
          </p:cNvPr>
          <p:cNvCxnSpPr>
            <a:cxnSpLocks/>
          </p:cNvCxnSpPr>
          <p:nvPr/>
        </p:nvCxnSpPr>
        <p:spPr>
          <a:xfrm flipH="1">
            <a:off x="3426543" y="5904271"/>
            <a:ext cx="5599471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16A441C-B86C-77B7-9BDC-C61B8F0C9D87}"/>
              </a:ext>
            </a:extLst>
          </p:cNvPr>
          <p:cNvCxnSpPr>
            <a:cxnSpLocks/>
          </p:cNvCxnSpPr>
          <p:nvPr/>
        </p:nvCxnSpPr>
        <p:spPr>
          <a:xfrm>
            <a:off x="2743202" y="3972232"/>
            <a:ext cx="816077" cy="18484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D223C2B-FFAF-16DD-46CC-47E7C318237B}"/>
              </a:ext>
            </a:extLst>
          </p:cNvPr>
          <p:cNvSpPr txBox="1"/>
          <p:nvPr/>
        </p:nvSpPr>
        <p:spPr>
          <a:xfrm>
            <a:off x="1656956" y="3352940"/>
            <a:ext cx="17695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Center of vehicle</a:t>
            </a:r>
          </a:p>
          <a:p>
            <a:r>
              <a:rPr lang="en-US" dirty="0"/>
              <a:t>trajectory</a:t>
            </a:r>
          </a:p>
        </p:txBody>
      </p:sp>
      <p:sp>
        <p:nvSpPr>
          <p:cNvPr id="9" name="Pentagon 8">
            <a:extLst>
              <a:ext uri="{FF2B5EF4-FFF2-40B4-BE49-F238E27FC236}">
                <a16:creationId xmlns:a16="http://schemas.microsoft.com/office/drawing/2014/main" id="{2501A546-D263-10E2-5111-9841CAB524F2}"/>
              </a:ext>
            </a:extLst>
          </p:cNvPr>
          <p:cNvSpPr/>
          <p:nvPr/>
        </p:nvSpPr>
        <p:spPr>
          <a:xfrm rot="1926209">
            <a:off x="6705602" y="2900517"/>
            <a:ext cx="894733" cy="806243"/>
          </a:xfrm>
          <a:prstGeom prst="pen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01AD8D-7590-F4AB-66BA-942E62F94E72}"/>
              </a:ext>
            </a:extLst>
          </p:cNvPr>
          <p:cNvSpPr txBox="1"/>
          <p:nvPr/>
        </p:nvSpPr>
        <p:spPr>
          <a:xfrm>
            <a:off x="7208207" y="3611654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C64D6F-CA83-2851-1482-CA32BC6B5FA1}"/>
              </a:ext>
            </a:extLst>
          </p:cNvPr>
          <p:cNvSpPr txBox="1"/>
          <p:nvPr/>
        </p:nvSpPr>
        <p:spPr>
          <a:xfrm>
            <a:off x="6407441" y="3401651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8A165A-1F25-A8C9-335A-A15E55BE2058}"/>
              </a:ext>
            </a:extLst>
          </p:cNvPr>
          <p:cNvSpPr txBox="1"/>
          <p:nvPr/>
        </p:nvSpPr>
        <p:spPr>
          <a:xfrm>
            <a:off x="7534174" y="3216985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A90B76B-E153-9D92-AEA8-21F6207F1E96}"/>
              </a:ext>
            </a:extLst>
          </p:cNvPr>
          <p:cNvSpPr txBox="1"/>
          <p:nvPr/>
        </p:nvSpPr>
        <p:spPr>
          <a:xfrm>
            <a:off x="7272335" y="2637650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CD942F1-21A3-2670-0ED3-40F91C43F810}"/>
              </a:ext>
            </a:extLst>
          </p:cNvPr>
          <p:cNvSpPr txBox="1"/>
          <p:nvPr/>
        </p:nvSpPr>
        <p:spPr>
          <a:xfrm>
            <a:off x="6551824" y="2725452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v3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5582AA0-A968-47F6-C683-5CDEE2EC5872}"/>
              </a:ext>
            </a:extLst>
          </p:cNvPr>
          <p:cNvCxnSpPr>
            <a:cxnSpLocks/>
            <a:endCxn id="9" idx="4"/>
          </p:cNvCxnSpPr>
          <p:nvPr/>
        </p:nvCxnSpPr>
        <p:spPr>
          <a:xfrm flipV="1">
            <a:off x="3628105" y="3792056"/>
            <a:ext cx="3544835" cy="21122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Arc 17">
            <a:extLst>
              <a:ext uri="{FF2B5EF4-FFF2-40B4-BE49-F238E27FC236}">
                <a16:creationId xmlns:a16="http://schemas.microsoft.com/office/drawing/2014/main" id="{22CF9AFA-2FE1-577E-8DD6-540C28F6B2AA}"/>
              </a:ext>
            </a:extLst>
          </p:cNvPr>
          <p:cNvSpPr/>
          <p:nvPr/>
        </p:nvSpPr>
        <p:spPr>
          <a:xfrm rot="19875061">
            <a:off x="3481697" y="5163736"/>
            <a:ext cx="1678538" cy="1429347"/>
          </a:xfrm>
          <a:prstGeom prst="arc">
            <a:avLst>
              <a:gd name="adj1" fmla="val 20131511"/>
              <a:gd name="adj2" fmla="val 185185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F99B4B3-8C0B-1720-8544-E0E089B0CB85}"/>
              </a:ext>
            </a:extLst>
          </p:cNvPr>
          <p:cNvSpPr txBox="1"/>
          <p:nvPr/>
        </p:nvSpPr>
        <p:spPr>
          <a:xfrm>
            <a:off x="5059340" y="5313891"/>
            <a:ext cx="6823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theta</a:t>
            </a:r>
          </a:p>
        </p:txBody>
      </p:sp>
    </p:spTree>
    <p:extLst>
      <p:ext uri="{BB962C8B-B14F-4D97-AF65-F5344CB8AC3E}">
        <p14:creationId xmlns:p14="http://schemas.microsoft.com/office/powerpoint/2010/main" val="134208315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E5A27-FB8C-D07D-980F-3A14BDB915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5602" y="158402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The section of code that checks hits and misses is split into three sub-sections.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69F799-795A-D2C6-3BA3-477C24E83D7E}"/>
              </a:ext>
            </a:extLst>
          </p:cNvPr>
          <p:cNvSpPr txBox="1"/>
          <p:nvPr/>
        </p:nvSpPr>
        <p:spPr>
          <a:xfrm>
            <a:off x="250667" y="2029067"/>
            <a:ext cx="917349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  <a:highlight>
                  <a:srgbClr val="FFFF00"/>
                </a:highlight>
              </a:rPr>
              <a:t>Section 1</a:t>
            </a:r>
            <a:r>
              <a:rPr lang="en-US" sz="2400" b="0" i="0" dirty="0">
                <a:effectLst/>
              </a:rPr>
              <a:t>: vehicle vertex to object edge checks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b="0" i="0" dirty="0">
              <a:effectLst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b="0" i="0" dirty="0">
              <a:effectLst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b="0" i="0" dirty="0">
              <a:effectLst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  <a:highlight>
                  <a:srgbClr val="FFFF00"/>
                </a:highlight>
              </a:rPr>
              <a:t>Section 2</a:t>
            </a:r>
            <a:r>
              <a:rPr lang="en-US" sz="2400" b="0" i="0" dirty="0">
                <a:effectLst/>
              </a:rPr>
              <a:t>: object vertex to vehicle edge checks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b="0" i="0" dirty="0">
              <a:effectLst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b="0" i="0" dirty="0">
              <a:effectLst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b="0" i="0" dirty="0">
              <a:effectLst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  <a:highlight>
                  <a:srgbClr val="FFFF00"/>
                </a:highlight>
              </a:rPr>
              <a:t>Section 3</a:t>
            </a:r>
            <a:r>
              <a:rPr lang="en-US" sz="2400" b="0" i="0" dirty="0">
                <a:effectLst/>
              </a:rPr>
              <a:t>: first collision selection, or clearance calculation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7EFDD780-5301-31BD-ECAB-B11D84D014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4842" y="2961125"/>
            <a:ext cx="2364572" cy="179157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E75EE45-39C8-9D71-F9BE-2FBF7B413C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8299" y="1151681"/>
            <a:ext cx="2457658" cy="20025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D4A6578-D524-881B-5111-4F40B42A3EF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6504"/>
          <a:stretch/>
        </p:blipFill>
        <p:spPr>
          <a:xfrm>
            <a:off x="8071541" y="4752695"/>
            <a:ext cx="2348948" cy="1477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96318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3A007-358C-4B74-51F6-4A51114CA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0104" y="365125"/>
            <a:ext cx="10773696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We compare the left and right front vehicle vertices to each of the object edges to check for collision using a function in the geometry library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9E2B16-0CCE-DFE7-9637-BB1A131166DB}"/>
              </a:ext>
            </a:extLst>
          </p:cNvPr>
          <p:cNvSpPr txBox="1"/>
          <p:nvPr/>
        </p:nvSpPr>
        <p:spPr>
          <a:xfrm>
            <a:off x="8731046" y="1420668"/>
            <a:ext cx="1047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  <a:highlight>
                  <a:srgbClr val="FFFF00"/>
                </a:highlight>
              </a:rPr>
              <a:t>Section 1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6B73879-A6F9-EA81-B4CC-78C1DADE69D6}"/>
              </a:ext>
            </a:extLst>
          </p:cNvPr>
          <p:cNvCxnSpPr>
            <a:cxnSpLocks/>
          </p:cNvCxnSpPr>
          <p:nvPr/>
        </p:nvCxnSpPr>
        <p:spPr>
          <a:xfrm>
            <a:off x="3057833" y="2320408"/>
            <a:ext cx="0" cy="373134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BD2D52F-DDEB-6CC8-9918-2BF68B484B85}"/>
              </a:ext>
            </a:extLst>
          </p:cNvPr>
          <p:cNvCxnSpPr>
            <a:cxnSpLocks/>
          </p:cNvCxnSpPr>
          <p:nvPr/>
        </p:nvCxnSpPr>
        <p:spPr>
          <a:xfrm flipH="1">
            <a:off x="2856271" y="5815776"/>
            <a:ext cx="5599471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2252B3AD-2EE9-0510-03BF-BE68E87BDD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5587" y="4325076"/>
            <a:ext cx="752596" cy="1318782"/>
          </a:xfrm>
          <a:prstGeom prst="rect">
            <a:avLst/>
          </a:prstGeom>
          <a:ln w="28575">
            <a:noFill/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E142C6D-365A-F9DE-A001-0592B8B7B407}"/>
              </a:ext>
            </a:extLst>
          </p:cNvPr>
          <p:cNvSpPr txBox="1"/>
          <p:nvPr/>
        </p:nvSpPr>
        <p:spPr>
          <a:xfrm>
            <a:off x="6460363" y="5446444"/>
            <a:ext cx="407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7F8B1CA-16DC-A5BB-4220-2A67EE47E43B}"/>
              </a:ext>
            </a:extLst>
          </p:cNvPr>
          <p:cNvSpPr txBox="1"/>
          <p:nvPr/>
        </p:nvSpPr>
        <p:spPr>
          <a:xfrm>
            <a:off x="6434707" y="4234929"/>
            <a:ext cx="388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LF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43E84B7-6826-6800-E3B8-F7E3694A02D9}"/>
              </a:ext>
            </a:extLst>
          </p:cNvPr>
          <p:cNvSpPr txBox="1"/>
          <p:nvPr/>
        </p:nvSpPr>
        <p:spPr>
          <a:xfrm>
            <a:off x="7496138" y="4224614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RF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1300B9A-4B8F-7321-74D6-4825C69F525B}"/>
              </a:ext>
            </a:extLst>
          </p:cNvPr>
          <p:cNvSpPr txBox="1"/>
          <p:nvPr/>
        </p:nvSpPr>
        <p:spPr>
          <a:xfrm>
            <a:off x="7491134" y="5418852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RR</a:t>
            </a:r>
          </a:p>
        </p:txBody>
      </p:sp>
      <p:pic>
        <p:nvPicPr>
          <p:cNvPr id="22" name="Picture 2" descr="Center of Gravity Symbol Sign on White Background Stock Vector -  Illustration of electrical, earth: 219734211">
            <a:extLst>
              <a:ext uri="{FF2B5EF4-FFF2-40B4-BE49-F238E27FC236}">
                <a16:creationId xmlns:a16="http://schemas.microsoft.com/office/drawing/2014/main" id="{B2DCA25D-FD63-A9DB-672D-8E0313094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250" b="94250" l="6625" r="92875">
                        <a14:foregroundMark x1="26375" y1="28375" x2="26375" y2="28375"/>
                        <a14:foregroundMark x1="36125" y1="27500" x2="36125" y2="27500"/>
                        <a14:foregroundMark x1="36125" y1="26000" x2="36125" y2="26000"/>
                        <a14:foregroundMark x1="29875" y1="32000" x2="29875" y2="32000"/>
                        <a14:foregroundMark x1="29875" y1="32000" x2="29875" y2="32000"/>
                        <a14:foregroundMark x1="64625" y1="34625" x2="64625" y2="34625"/>
                        <a14:foregroundMark x1="64625" y1="34625" x2="64625" y2="34625"/>
                        <a14:foregroundMark x1="56375" y1="9500" x2="56375" y2="9500"/>
                        <a14:foregroundMark x1="56375" y1="9500" x2="56375" y2="9500"/>
                        <a14:foregroundMark x1="92875" y1="45125" x2="92875" y2="45125"/>
                        <a14:foregroundMark x1="92875" y1="45125" x2="92875" y2="45125"/>
                        <a14:foregroundMark x1="78625" y1="58250" x2="65000" y2="78875"/>
                        <a14:foregroundMark x1="65000" y1="78875" x2="62250" y2="63625"/>
                        <a14:foregroundMark x1="62250" y1="63625" x2="67250" y2="57125"/>
                        <a14:foregroundMark x1="50261" y1="6583" x2="22896" y2="13298"/>
                        <a14:foregroundMark x1="52125" y1="6125" x2="51355" y2="6314"/>
                        <a14:foregroundMark x1="8600" y1="31000" x2="4500" y2="46000"/>
                        <a14:foregroundMark x1="4500" y1="46000" x2="7750" y2="68625"/>
                        <a14:foregroundMark x1="7750" y1="68625" x2="17125" y2="81625"/>
                        <a14:foregroundMark x1="17125" y1="81625" x2="49375" y2="93125"/>
                        <a14:foregroundMark x1="49375" y1="93125" x2="64500" y2="92625"/>
                        <a14:foregroundMark x1="64500" y1="92625" x2="78125" y2="85875"/>
                        <a14:foregroundMark x1="78125" y1="85875" x2="91219" y2="68930"/>
                        <a14:foregroundMark x1="94826" y1="55869" x2="94500" y2="47125"/>
                        <a14:foregroundMark x1="94500" y1="47125" x2="86250" y2="31625"/>
                        <a14:foregroundMark x1="86250" y1="31625" x2="62250" y2="9250"/>
                        <a14:foregroundMark x1="51312" y1="3837" x2="50125" y2="3250"/>
                        <a14:foregroundMark x1="62250" y1="9250" x2="52462" y2="4406"/>
                        <a14:foregroundMark x1="6125" y1="37500" x2="5000" y2="52500"/>
                        <a14:foregroundMark x1="5000" y1="52500" x2="12250" y2="71875"/>
                        <a14:foregroundMark x1="12250" y1="71875" x2="41125" y2="91875"/>
                        <a14:foregroundMark x1="41125" y1="91875" x2="58500" y2="92875"/>
                        <a14:foregroundMark x1="58500" y1="92875" x2="78750" y2="81625"/>
                        <a14:foregroundMark x1="78750" y1="81625" x2="92010" y2="63393"/>
                        <a14:foregroundMark x1="93612" y1="55697" x2="93375" y2="46625"/>
                        <a14:foregroundMark x1="93375" y1="46625" x2="88500" y2="33625"/>
                        <a14:foregroundMark x1="88500" y1="33625" x2="67250" y2="8000"/>
                        <a14:foregroundMark x1="67250" y1="8000" x2="36500" y2="12000"/>
                        <a14:foregroundMark x1="36500" y1="12000" x2="19625" y2="20625"/>
                        <a14:foregroundMark x1="19625" y1="20625" x2="7500" y2="33750"/>
                        <a14:foregroundMark x1="7500" y1="33750" x2="30500" y2="21125"/>
                        <a14:foregroundMark x1="30500" y1="21125" x2="24125" y2="50375"/>
                        <a14:foregroundMark x1="24125" y1="50375" x2="45750" y2="29875"/>
                        <a14:foregroundMark x1="45750" y1="29875" x2="39250" y2="50000"/>
                        <a14:foregroundMark x1="39250" y1="50000" x2="53500" y2="40000"/>
                        <a14:foregroundMark x1="53500" y1="40000" x2="55750" y2="75625"/>
                        <a14:foregroundMark x1="55750" y1="75625" x2="72000" y2="61000"/>
                        <a14:foregroundMark x1="72000" y1="61000" x2="48250" y2="39875"/>
                        <a14:foregroundMark x1="48250" y1="39875" x2="27250" y2="40250"/>
                        <a14:foregroundMark x1="27250" y1="40250" x2="36000" y2="21375"/>
                        <a14:foregroundMark x1="36000" y1="21375" x2="22375" y2="49125"/>
                        <a14:foregroundMark x1="22375" y1="49125" x2="29250" y2="32125"/>
                        <a14:foregroundMark x1="29250" y1="32125" x2="24125" y2="50000"/>
                        <a14:foregroundMark x1="18125" y1="37750" x2="10625" y2="51875"/>
                        <a14:foregroundMark x1="10625" y1="51875" x2="15500" y2="34375"/>
                        <a14:foregroundMark x1="15500" y1="34375" x2="27875" y2="40375"/>
                        <a14:foregroundMark x1="58625" y1="92250" x2="44875" y2="93125"/>
                        <a14:foregroundMark x1="44875" y1="93125" x2="64125" y2="88625"/>
                        <a14:foregroundMark x1="64125" y1="88625" x2="81125" y2="69125"/>
                        <a14:foregroundMark x1="81125" y1="69125" x2="86750" y2="47875"/>
                        <a14:foregroundMark x1="86750" y1="47875" x2="73250" y2="28750"/>
                        <a14:foregroundMark x1="73250" y1="28750" x2="57750" y2="20875"/>
                        <a14:foregroundMark x1="57750" y1="20875" x2="32125" y2="18250"/>
                        <a14:foregroundMark x1="32125" y1="18250" x2="12125" y2="40375"/>
                        <a14:foregroundMark x1="12125" y1="40375" x2="6625" y2="57375"/>
                        <a14:foregroundMark x1="6625" y1="57375" x2="7500" y2="61500"/>
                        <a14:foregroundMark x1="46625" y1="94250" x2="53250" y2="93125"/>
                        <a14:backgroundMark x1="22375" y1="12875" x2="8125" y2="26375"/>
                        <a14:backgroundMark x1="8125" y1="26375" x2="6375" y2="30000"/>
                        <a14:backgroundMark x1="22750" y1="13500" x2="22750" y2="13500"/>
                        <a14:backgroundMark x1="51000" y1="4375" x2="52625" y2="4125"/>
                        <a14:backgroundMark x1="95750" y1="56000" x2="93500" y2="717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2039" y="4854828"/>
            <a:ext cx="278401" cy="278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8FE1B0E-78E6-B915-3D61-E32C378D8DB0}"/>
              </a:ext>
            </a:extLst>
          </p:cNvPr>
          <p:cNvCxnSpPr>
            <a:cxnSpLocks/>
          </p:cNvCxnSpPr>
          <p:nvPr/>
        </p:nvCxnSpPr>
        <p:spPr>
          <a:xfrm flipV="1">
            <a:off x="7266212" y="5033450"/>
            <a:ext cx="1" cy="11200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71048111-1DE6-65AD-B977-017146F3661F}"/>
              </a:ext>
            </a:extLst>
          </p:cNvPr>
          <p:cNvSpPr txBox="1"/>
          <p:nvPr/>
        </p:nvSpPr>
        <p:spPr>
          <a:xfrm>
            <a:off x="6963285" y="6145527"/>
            <a:ext cx="604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COG</a:t>
            </a:r>
          </a:p>
        </p:txBody>
      </p:sp>
      <p:sp>
        <p:nvSpPr>
          <p:cNvPr id="25" name="Pentagon 24">
            <a:extLst>
              <a:ext uri="{FF2B5EF4-FFF2-40B4-BE49-F238E27FC236}">
                <a16:creationId xmlns:a16="http://schemas.microsoft.com/office/drawing/2014/main" id="{DEA7CAA5-AB59-1B67-4EFB-04F5253CEED1}"/>
              </a:ext>
            </a:extLst>
          </p:cNvPr>
          <p:cNvSpPr/>
          <p:nvPr/>
        </p:nvSpPr>
        <p:spPr>
          <a:xfrm rot="1454561">
            <a:off x="5502744" y="2449785"/>
            <a:ext cx="1035731" cy="1010775"/>
          </a:xfrm>
          <a:prstGeom prst="pen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86F658A-9C04-1C67-3245-047A25507806}"/>
              </a:ext>
            </a:extLst>
          </p:cNvPr>
          <p:cNvCxnSpPr>
            <a:cxnSpLocks/>
          </p:cNvCxnSpPr>
          <p:nvPr/>
        </p:nvCxnSpPr>
        <p:spPr>
          <a:xfrm flipV="1">
            <a:off x="5966952" y="3342968"/>
            <a:ext cx="394519" cy="10012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04A9BC89-F08D-9960-5244-B40F9C8DE013}"/>
              </a:ext>
            </a:extLst>
          </p:cNvPr>
          <p:cNvSpPr txBox="1"/>
          <p:nvPr/>
        </p:nvSpPr>
        <p:spPr>
          <a:xfrm>
            <a:off x="5489855" y="4292737"/>
            <a:ext cx="8077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Edge 1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2D7E6BB-50DC-694B-944C-86ABA5F60B4B}"/>
              </a:ext>
            </a:extLst>
          </p:cNvPr>
          <p:cNvCxnSpPr>
            <a:cxnSpLocks/>
          </p:cNvCxnSpPr>
          <p:nvPr/>
        </p:nvCxnSpPr>
        <p:spPr>
          <a:xfrm flipV="1">
            <a:off x="4997252" y="3435423"/>
            <a:ext cx="749992" cy="6641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C7260957-4B0F-5A22-36E5-57BF60FC82F9}"/>
              </a:ext>
            </a:extLst>
          </p:cNvPr>
          <p:cNvSpPr txBox="1"/>
          <p:nvPr/>
        </p:nvSpPr>
        <p:spPr>
          <a:xfrm>
            <a:off x="4373683" y="4050263"/>
            <a:ext cx="8077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Edge 2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DC360AF-D542-28F4-B988-408D13A85B4F}"/>
              </a:ext>
            </a:extLst>
          </p:cNvPr>
          <p:cNvCxnSpPr>
            <a:cxnSpLocks/>
          </p:cNvCxnSpPr>
          <p:nvPr/>
        </p:nvCxnSpPr>
        <p:spPr>
          <a:xfrm>
            <a:off x="4663104" y="2896556"/>
            <a:ext cx="8077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B56BA920-DF92-51DE-314F-6F8E65DDD469}"/>
              </a:ext>
            </a:extLst>
          </p:cNvPr>
          <p:cNvSpPr txBox="1"/>
          <p:nvPr/>
        </p:nvSpPr>
        <p:spPr>
          <a:xfrm>
            <a:off x="3834405" y="2777404"/>
            <a:ext cx="8077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Edge 3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454A6D52-C9B5-4C00-A800-9EE84F141072}"/>
              </a:ext>
            </a:extLst>
          </p:cNvPr>
          <p:cNvCxnSpPr>
            <a:cxnSpLocks/>
          </p:cNvCxnSpPr>
          <p:nvPr/>
        </p:nvCxnSpPr>
        <p:spPr>
          <a:xfrm flipH="1">
            <a:off x="6867847" y="3234813"/>
            <a:ext cx="1686218" cy="10579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F23DE58E-89B3-F944-D107-3E9ECE0F974E}"/>
              </a:ext>
            </a:extLst>
          </p:cNvPr>
          <p:cNvCxnSpPr>
            <a:cxnSpLocks/>
          </p:cNvCxnSpPr>
          <p:nvPr/>
        </p:nvCxnSpPr>
        <p:spPr>
          <a:xfrm flipH="1">
            <a:off x="7491134" y="3278130"/>
            <a:ext cx="1107823" cy="10018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398740CC-499B-D2CA-7EE8-C5C4209AA619}"/>
              </a:ext>
            </a:extLst>
          </p:cNvPr>
          <p:cNvSpPr txBox="1"/>
          <p:nvPr/>
        </p:nvSpPr>
        <p:spPr>
          <a:xfrm>
            <a:off x="8455742" y="2844395"/>
            <a:ext cx="2424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Front vertices of vehicle</a:t>
            </a:r>
          </a:p>
        </p:txBody>
      </p:sp>
    </p:spTree>
    <p:extLst>
      <p:ext uri="{BB962C8B-B14F-4D97-AF65-F5344CB8AC3E}">
        <p14:creationId xmlns:p14="http://schemas.microsoft.com/office/powerpoint/2010/main" val="235618960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9803B-0CE1-09A9-A1B2-3F30E376E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function works by comparing the circles formed by each of the vehicle’s vertices to the lines formed by each edge of the obstacle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11FF4AFC-79DF-AA7D-5528-5B35C63E161B}"/>
              </a:ext>
            </a:extLst>
          </p:cNvPr>
          <p:cNvCxnSpPr>
            <a:cxnSpLocks/>
          </p:cNvCxnSpPr>
          <p:nvPr/>
        </p:nvCxnSpPr>
        <p:spPr>
          <a:xfrm>
            <a:off x="2143431" y="2192590"/>
            <a:ext cx="0" cy="373134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56A1FFD5-32AB-2607-9627-A4D4AD11E174}"/>
              </a:ext>
            </a:extLst>
          </p:cNvPr>
          <p:cNvCxnSpPr>
            <a:cxnSpLocks/>
          </p:cNvCxnSpPr>
          <p:nvPr/>
        </p:nvCxnSpPr>
        <p:spPr>
          <a:xfrm flipH="1">
            <a:off x="1941869" y="5687958"/>
            <a:ext cx="5599471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6D199C3-0BF2-803C-9F79-5032AC10C937}"/>
              </a:ext>
            </a:extLst>
          </p:cNvPr>
          <p:cNvCxnSpPr/>
          <p:nvPr/>
        </p:nvCxnSpPr>
        <p:spPr>
          <a:xfrm>
            <a:off x="1258528" y="3755919"/>
            <a:ext cx="816077" cy="18484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208CA94-9129-6F9F-677D-6322DBF423E2}"/>
              </a:ext>
            </a:extLst>
          </p:cNvPr>
          <p:cNvSpPr txBox="1"/>
          <p:nvPr/>
        </p:nvSpPr>
        <p:spPr>
          <a:xfrm>
            <a:off x="135186" y="3399235"/>
            <a:ext cx="2024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Center of trajectory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5B5A72-11F5-67D3-3D0D-998BC9A1B4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1185" y="4197258"/>
            <a:ext cx="752596" cy="1318782"/>
          </a:xfrm>
          <a:prstGeom prst="rect">
            <a:avLst/>
          </a:prstGeom>
          <a:ln w="28575"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0C5EB3B-E78B-0C18-F609-8592462126D1}"/>
              </a:ext>
            </a:extLst>
          </p:cNvPr>
          <p:cNvSpPr txBox="1"/>
          <p:nvPr/>
        </p:nvSpPr>
        <p:spPr>
          <a:xfrm>
            <a:off x="5545961" y="5318626"/>
            <a:ext cx="407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5334E2-1ECC-80ED-0C04-5B53931B1E48}"/>
              </a:ext>
            </a:extLst>
          </p:cNvPr>
          <p:cNvSpPr txBox="1"/>
          <p:nvPr/>
        </p:nvSpPr>
        <p:spPr>
          <a:xfrm>
            <a:off x="5520305" y="4107111"/>
            <a:ext cx="388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LF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1ADFF1-15C8-0F41-7B20-592A085F8915}"/>
              </a:ext>
            </a:extLst>
          </p:cNvPr>
          <p:cNvSpPr txBox="1"/>
          <p:nvPr/>
        </p:nvSpPr>
        <p:spPr>
          <a:xfrm>
            <a:off x="6581736" y="409679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RF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7FED9C7-80B8-6110-3240-285C7C53B55D}"/>
              </a:ext>
            </a:extLst>
          </p:cNvPr>
          <p:cNvSpPr txBox="1"/>
          <p:nvPr/>
        </p:nvSpPr>
        <p:spPr>
          <a:xfrm>
            <a:off x="6576732" y="5291034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RR</a:t>
            </a:r>
          </a:p>
        </p:txBody>
      </p:sp>
      <p:pic>
        <p:nvPicPr>
          <p:cNvPr id="13" name="Picture 2" descr="Center of Gravity Symbol Sign on White Background Stock Vector -  Illustration of electrical, earth: 219734211">
            <a:extLst>
              <a:ext uri="{FF2B5EF4-FFF2-40B4-BE49-F238E27FC236}">
                <a16:creationId xmlns:a16="http://schemas.microsoft.com/office/drawing/2014/main" id="{C4C25251-0960-8AE9-E3CF-CE001FD5E2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250" b="94250" l="6625" r="92875">
                        <a14:foregroundMark x1="26375" y1="28375" x2="26375" y2="28375"/>
                        <a14:foregroundMark x1="36125" y1="27500" x2="36125" y2="27500"/>
                        <a14:foregroundMark x1="36125" y1="26000" x2="36125" y2="26000"/>
                        <a14:foregroundMark x1="29875" y1="32000" x2="29875" y2="32000"/>
                        <a14:foregroundMark x1="29875" y1="32000" x2="29875" y2="32000"/>
                        <a14:foregroundMark x1="64625" y1="34625" x2="64625" y2="34625"/>
                        <a14:foregroundMark x1="64625" y1="34625" x2="64625" y2="34625"/>
                        <a14:foregroundMark x1="56375" y1="9500" x2="56375" y2="9500"/>
                        <a14:foregroundMark x1="56375" y1="9500" x2="56375" y2="9500"/>
                        <a14:foregroundMark x1="92875" y1="45125" x2="92875" y2="45125"/>
                        <a14:foregroundMark x1="92875" y1="45125" x2="92875" y2="45125"/>
                        <a14:foregroundMark x1="78625" y1="58250" x2="65000" y2="78875"/>
                        <a14:foregroundMark x1="65000" y1="78875" x2="62250" y2="63625"/>
                        <a14:foregroundMark x1="62250" y1="63625" x2="67250" y2="57125"/>
                        <a14:foregroundMark x1="50261" y1="6583" x2="22896" y2="13298"/>
                        <a14:foregroundMark x1="52125" y1="6125" x2="51355" y2="6314"/>
                        <a14:foregroundMark x1="8600" y1="31000" x2="4500" y2="46000"/>
                        <a14:foregroundMark x1="4500" y1="46000" x2="7750" y2="68625"/>
                        <a14:foregroundMark x1="7750" y1="68625" x2="17125" y2="81625"/>
                        <a14:foregroundMark x1="17125" y1="81625" x2="49375" y2="93125"/>
                        <a14:foregroundMark x1="49375" y1="93125" x2="64500" y2="92625"/>
                        <a14:foregroundMark x1="64500" y1="92625" x2="78125" y2="85875"/>
                        <a14:foregroundMark x1="78125" y1="85875" x2="91219" y2="68930"/>
                        <a14:foregroundMark x1="94826" y1="55869" x2="94500" y2="47125"/>
                        <a14:foregroundMark x1="94500" y1="47125" x2="86250" y2="31625"/>
                        <a14:foregroundMark x1="86250" y1="31625" x2="62250" y2="9250"/>
                        <a14:foregroundMark x1="51312" y1="3837" x2="50125" y2="3250"/>
                        <a14:foregroundMark x1="62250" y1="9250" x2="52462" y2="4406"/>
                        <a14:foregroundMark x1="6125" y1="37500" x2="5000" y2="52500"/>
                        <a14:foregroundMark x1="5000" y1="52500" x2="12250" y2="71875"/>
                        <a14:foregroundMark x1="12250" y1="71875" x2="41125" y2="91875"/>
                        <a14:foregroundMark x1="41125" y1="91875" x2="58500" y2="92875"/>
                        <a14:foregroundMark x1="58500" y1="92875" x2="78750" y2="81625"/>
                        <a14:foregroundMark x1="78750" y1="81625" x2="92010" y2="63393"/>
                        <a14:foregroundMark x1="93612" y1="55697" x2="93375" y2="46625"/>
                        <a14:foregroundMark x1="93375" y1="46625" x2="88500" y2="33625"/>
                        <a14:foregroundMark x1="88500" y1="33625" x2="67250" y2="8000"/>
                        <a14:foregroundMark x1="67250" y1="8000" x2="36500" y2="12000"/>
                        <a14:foregroundMark x1="36500" y1="12000" x2="19625" y2="20625"/>
                        <a14:foregroundMark x1="19625" y1="20625" x2="7500" y2="33750"/>
                        <a14:foregroundMark x1="7500" y1="33750" x2="30500" y2="21125"/>
                        <a14:foregroundMark x1="30500" y1="21125" x2="24125" y2="50375"/>
                        <a14:foregroundMark x1="24125" y1="50375" x2="45750" y2="29875"/>
                        <a14:foregroundMark x1="45750" y1="29875" x2="39250" y2="50000"/>
                        <a14:foregroundMark x1="39250" y1="50000" x2="53500" y2="40000"/>
                        <a14:foregroundMark x1="53500" y1="40000" x2="55750" y2="75625"/>
                        <a14:foregroundMark x1="55750" y1="75625" x2="72000" y2="61000"/>
                        <a14:foregroundMark x1="72000" y1="61000" x2="48250" y2="39875"/>
                        <a14:foregroundMark x1="48250" y1="39875" x2="27250" y2="40250"/>
                        <a14:foregroundMark x1="27250" y1="40250" x2="36000" y2="21375"/>
                        <a14:foregroundMark x1="36000" y1="21375" x2="22375" y2="49125"/>
                        <a14:foregroundMark x1="22375" y1="49125" x2="29250" y2="32125"/>
                        <a14:foregroundMark x1="29250" y1="32125" x2="24125" y2="50000"/>
                        <a14:foregroundMark x1="18125" y1="37750" x2="10625" y2="51875"/>
                        <a14:foregroundMark x1="10625" y1="51875" x2="15500" y2="34375"/>
                        <a14:foregroundMark x1="15500" y1="34375" x2="27875" y2="40375"/>
                        <a14:foregroundMark x1="58625" y1="92250" x2="44875" y2="93125"/>
                        <a14:foregroundMark x1="44875" y1="93125" x2="64125" y2="88625"/>
                        <a14:foregroundMark x1="64125" y1="88625" x2="81125" y2="69125"/>
                        <a14:foregroundMark x1="81125" y1="69125" x2="86750" y2="47875"/>
                        <a14:foregroundMark x1="86750" y1="47875" x2="73250" y2="28750"/>
                        <a14:foregroundMark x1="73250" y1="28750" x2="57750" y2="20875"/>
                        <a14:foregroundMark x1="57750" y1="20875" x2="32125" y2="18250"/>
                        <a14:foregroundMark x1="32125" y1="18250" x2="12125" y2="40375"/>
                        <a14:foregroundMark x1="12125" y1="40375" x2="6625" y2="57375"/>
                        <a14:foregroundMark x1="6625" y1="57375" x2="7500" y2="61500"/>
                        <a14:foregroundMark x1="46625" y1="94250" x2="53250" y2="93125"/>
                        <a14:backgroundMark x1="22375" y1="12875" x2="8125" y2="26375"/>
                        <a14:backgroundMark x1="8125" y1="26375" x2="6375" y2="30000"/>
                        <a14:backgroundMark x1="22750" y1="13500" x2="22750" y2="13500"/>
                        <a14:backgroundMark x1="51000" y1="4375" x2="52625" y2="4125"/>
                        <a14:backgroundMark x1="95750" y1="56000" x2="93500" y2="717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7637" y="4727010"/>
            <a:ext cx="278401" cy="278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C65D0C5-C03C-ACAA-3DCC-F6E5332F137E}"/>
              </a:ext>
            </a:extLst>
          </p:cNvPr>
          <p:cNvCxnSpPr>
            <a:cxnSpLocks/>
          </p:cNvCxnSpPr>
          <p:nvPr/>
        </p:nvCxnSpPr>
        <p:spPr>
          <a:xfrm flipV="1">
            <a:off x="6351810" y="4905632"/>
            <a:ext cx="1" cy="11200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FDAF437-0AE1-653C-C06E-F10C7FAB173E}"/>
              </a:ext>
            </a:extLst>
          </p:cNvPr>
          <p:cNvSpPr txBox="1"/>
          <p:nvPr/>
        </p:nvSpPr>
        <p:spPr>
          <a:xfrm>
            <a:off x="6048883" y="6017709"/>
            <a:ext cx="604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COG</a:t>
            </a:r>
          </a:p>
        </p:txBody>
      </p:sp>
      <p:sp>
        <p:nvSpPr>
          <p:cNvPr id="16" name="Pentagon 15">
            <a:extLst>
              <a:ext uri="{FF2B5EF4-FFF2-40B4-BE49-F238E27FC236}">
                <a16:creationId xmlns:a16="http://schemas.microsoft.com/office/drawing/2014/main" id="{5EE406C1-A3FA-4629-382A-D86981B947A3}"/>
              </a:ext>
            </a:extLst>
          </p:cNvPr>
          <p:cNvSpPr/>
          <p:nvPr/>
        </p:nvSpPr>
        <p:spPr>
          <a:xfrm rot="1819824">
            <a:off x="4698381" y="2250540"/>
            <a:ext cx="991531" cy="955657"/>
          </a:xfrm>
          <a:prstGeom prst="pen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Arc 25">
            <a:extLst>
              <a:ext uri="{FF2B5EF4-FFF2-40B4-BE49-F238E27FC236}">
                <a16:creationId xmlns:a16="http://schemas.microsoft.com/office/drawing/2014/main" id="{4B44DDD5-3FF8-0ED6-C81B-57AF427DE7CD}"/>
              </a:ext>
            </a:extLst>
          </p:cNvPr>
          <p:cNvSpPr/>
          <p:nvPr/>
        </p:nvSpPr>
        <p:spPr>
          <a:xfrm>
            <a:off x="460818" y="2522977"/>
            <a:ext cx="5609839" cy="5254881"/>
          </a:xfrm>
          <a:prstGeom prst="arc">
            <a:avLst>
              <a:gd name="adj1" fmla="val 16287460"/>
              <a:gd name="adj2" fmla="val 393398"/>
            </a:avLst>
          </a:prstGeom>
          <a:ln>
            <a:prstDash val="lgDash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Arc 26">
            <a:extLst>
              <a:ext uri="{FF2B5EF4-FFF2-40B4-BE49-F238E27FC236}">
                <a16:creationId xmlns:a16="http://schemas.microsoft.com/office/drawing/2014/main" id="{283AA599-937F-548B-22F2-A4AE10A434C8}"/>
              </a:ext>
            </a:extLst>
          </p:cNvPr>
          <p:cNvSpPr/>
          <p:nvPr/>
        </p:nvSpPr>
        <p:spPr>
          <a:xfrm>
            <a:off x="1007755" y="2248695"/>
            <a:ext cx="5667041" cy="5254881"/>
          </a:xfrm>
          <a:prstGeom prst="arc">
            <a:avLst>
              <a:gd name="adj1" fmla="val 17190226"/>
              <a:gd name="adj2" fmla="val 393398"/>
            </a:avLst>
          </a:prstGeom>
          <a:ln>
            <a:prstDash val="lgDash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AB9831D-20C7-2F29-7EF4-284805F6104A}"/>
              </a:ext>
            </a:extLst>
          </p:cNvPr>
          <p:cNvCxnSpPr>
            <a:cxnSpLocks/>
          </p:cNvCxnSpPr>
          <p:nvPr/>
        </p:nvCxnSpPr>
        <p:spPr>
          <a:xfrm flipH="1">
            <a:off x="5702725" y="2770804"/>
            <a:ext cx="692316" cy="131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77D6B23D-22ED-5A0B-5812-E30EC32E4ABF}"/>
              </a:ext>
            </a:extLst>
          </p:cNvPr>
          <p:cNvCxnSpPr>
            <a:cxnSpLocks/>
          </p:cNvCxnSpPr>
          <p:nvPr/>
        </p:nvCxnSpPr>
        <p:spPr>
          <a:xfrm>
            <a:off x="4665205" y="2099202"/>
            <a:ext cx="132477" cy="3110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6CA1BBAB-7B2B-7B8B-7903-B0974CC9079C}"/>
              </a:ext>
            </a:extLst>
          </p:cNvPr>
          <p:cNvSpPr txBox="1"/>
          <p:nvPr/>
        </p:nvSpPr>
        <p:spPr>
          <a:xfrm>
            <a:off x="4420918" y="1816677"/>
            <a:ext cx="458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Hit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9806474-2FCA-C46C-B023-F85269904724}"/>
              </a:ext>
            </a:extLst>
          </p:cNvPr>
          <p:cNvCxnSpPr/>
          <p:nvPr/>
        </p:nvCxnSpPr>
        <p:spPr>
          <a:xfrm flipV="1">
            <a:off x="5010848" y="3314865"/>
            <a:ext cx="227643" cy="6975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179E0EC3-713C-F72A-B0C8-BFF07F05B88C}"/>
              </a:ext>
            </a:extLst>
          </p:cNvPr>
          <p:cNvCxnSpPr>
            <a:cxnSpLocks/>
          </p:cNvCxnSpPr>
          <p:nvPr/>
        </p:nvCxnSpPr>
        <p:spPr>
          <a:xfrm flipV="1">
            <a:off x="4235208" y="2907383"/>
            <a:ext cx="445506" cy="5636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EE88D1DB-FF44-CDAC-D55D-EBE2D2D1F796}"/>
              </a:ext>
            </a:extLst>
          </p:cNvPr>
          <p:cNvSpPr txBox="1"/>
          <p:nvPr/>
        </p:nvSpPr>
        <p:spPr>
          <a:xfrm>
            <a:off x="6330705" y="2558457"/>
            <a:ext cx="458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Hit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018F5C7-E2A8-09D7-278F-1F6AA89C6F6F}"/>
              </a:ext>
            </a:extLst>
          </p:cNvPr>
          <p:cNvSpPr txBox="1"/>
          <p:nvPr/>
        </p:nvSpPr>
        <p:spPr>
          <a:xfrm>
            <a:off x="4860042" y="3975799"/>
            <a:ext cx="458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Hit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9F78E3A-98BC-C084-6841-8246B366F8BC}"/>
              </a:ext>
            </a:extLst>
          </p:cNvPr>
          <p:cNvSpPr txBox="1"/>
          <p:nvPr/>
        </p:nvSpPr>
        <p:spPr>
          <a:xfrm>
            <a:off x="3990758" y="3369965"/>
            <a:ext cx="458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Hit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5C06623-1300-030A-43F4-DC0E702915B7}"/>
              </a:ext>
            </a:extLst>
          </p:cNvPr>
          <p:cNvSpPr txBox="1"/>
          <p:nvPr/>
        </p:nvSpPr>
        <p:spPr>
          <a:xfrm>
            <a:off x="7792853" y="1966548"/>
            <a:ext cx="3923071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Function from geometry library used: </a:t>
            </a:r>
            <a:r>
              <a:rPr lang="en-US" dirty="0" err="1">
                <a:solidFill>
                  <a:srgbClr val="008013"/>
                </a:solidFill>
                <a:latin typeface="Menlo"/>
              </a:rPr>
              <a:t>fcn_geometry_findIntersectionLineSegmentWithCircle</a:t>
            </a:r>
            <a:endParaRPr lang="en-US" dirty="0">
              <a:solidFill>
                <a:srgbClr val="008013"/>
              </a:solidFill>
              <a:latin typeface="Menlo"/>
            </a:endParaRPr>
          </a:p>
          <a:p>
            <a:endParaRPr lang="en-US" dirty="0">
              <a:latin typeface="Menl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Menlo"/>
              </a:rPr>
              <a:t>The function returns the angle and point of intersection with respect to the x-axis with the center of the circle trajectory being the origin</a:t>
            </a:r>
          </a:p>
          <a:p>
            <a:endParaRPr lang="en-US" dirty="0">
              <a:latin typeface="Menl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  <a:latin typeface="Menlo"/>
              </a:rPr>
              <a:t>Check geometry library for more information about the function</a:t>
            </a:r>
          </a:p>
          <a:p>
            <a:endParaRPr lang="en-US" dirty="0"/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F010390B-72E0-F406-CB40-97CF76135C21}"/>
              </a:ext>
            </a:extLst>
          </p:cNvPr>
          <p:cNvCxnSpPr>
            <a:cxnSpLocks/>
            <a:endCxn id="16" idx="4"/>
          </p:cNvCxnSpPr>
          <p:nvPr/>
        </p:nvCxnSpPr>
        <p:spPr>
          <a:xfrm flipV="1">
            <a:off x="2159266" y="3295521"/>
            <a:ext cx="3058047" cy="239243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Arc 83">
            <a:extLst>
              <a:ext uri="{FF2B5EF4-FFF2-40B4-BE49-F238E27FC236}">
                <a16:creationId xmlns:a16="http://schemas.microsoft.com/office/drawing/2014/main" id="{CCF7A1DB-E198-342F-0AD3-327396F48276}"/>
              </a:ext>
            </a:extLst>
          </p:cNvPr>
          <p:cNvSpPr/>
          <p:nvPr/>
        </p:nvSpPr>
        <p:spPr>
          <a:xfrm rot="20512297">
            <a:off x="2536416" y="4914118"/>
            <a:ext cx="1012589" cy="1123165"/>
          </a:xfrm>
          <a:prstGeom prst="arc">
            <a:avLst>
              <a:gd name="adj1" fmla="val 18120698"/>
              <a:gd name="adj2" fmla="val 2526119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BA7048AA-9FB8-EED8-1E62-A022A2C13232}"/>
              </a:ext>
            </a:extLst>
          </p:cNvPr>
          <p:cNvSpPr txBox="1"/>
          <p:nvPr/>
        </p:nvSpPr>
        <p:spPr>
          <a:xfrm>
            <a:off x="3453862" y="4926728"/>
            <a:ext cx="694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angle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95D6AF37-6ABB-2B5F-E34D-C19AF0A33627}"/>
              </a:ext>
            </a:extLst>
          </p:cNvPr>
          <p:cNvSpPr txBox="1"/>
          <p:nvPr/>
        </p:nvSpPr>
        <p:spPr>
          <a:xfrm>
            <a:off x="9379975" y="1415693"/>
            <a:ext cx="1047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  <a:highlight>
                  <a:srgbClr val="FFFF00"/>
                </a:highlight>
              </a:rPr>
              <a:t>Section 1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63BFC230-3B88-984B-5AB6-247D663EF8B0}"/>
                  </a:ext>
                </a:extLst>
              </p14:cNvPr>
              <p14:cNvContentPartPr/>
              <p14:nvPr/>
            </p14:nvContentPartPr>
            <p14:xfrm>
              <a:off x="4808025" y="2435496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63BFC230-3B88-984B-5AB6-247D663EF8B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790025" y="2417496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1914708F-FE27-87CB-0DBC-0D96CE77DF6F}"/>
                  </a:ext>
                </a:extLst>
              </p14:cNvPr>
              <p14:cNvContentPartPr/>
              <p14:nvPr/>
            </p14:nvContentPartPr>
            <p14:xfrm>
              <a:off x="4707225" y="2894496"/>
              <a:ext cx="360" cy="3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1914708F-FE27-87CB-0DBC-0D96CE77DF6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689225" y="2876496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4DF2F949-113E-4285-7621-D08EED23CDC0}"/>
                  </a:ext>
                </a:extLst>
              </p14:cNvPr>
              <p14:cNvContentPartPr/>
              <p14:nvPr/>
            </p14:nvContentPartPr>
            <p14:xfrm>
              <a:off x="5663385" y="2890536"/>
              <a:ext cx="360" cy="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4DF2F949-113E-4285-7621-D08EED23CDC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645385" y="2872896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65178F13-BE54-67B8-5B04-9C24173EB8EF}"/>
                  </a:ext>
                </a:extLst>
              </p14:cNvPr>
              <p14:cNvContentPartPr/>
              <p14:nvPr/>
            </p14:nvContentPartPr>
            <p14:xfrm>
              <a:off x="5236785" y="3275376"/>
              <a:ext cx="360" cy="36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65178F13-BE54-67B8-5B04-9C24173EB8E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218785" y="3257736"/>
                <a:ext cx="36000" cy="3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6359796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66EA19-E7FC-475C-3B77-5784FD3443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6458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A special kind of collision could occur when the edge spans the max radius with vertex outside of outer front track radius</a:t>
            </a:r>
            <a:br>
              <a:rPr lang="en-US" dirty="0"/>
            </a:br>
            <a:endParaRPr lang="en-US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DF176730-7663-9E98-B5B0-5E0F71E9DBE0}"/>
              </a:ext>
            </a:extLst>
          </p:cNvPr>
          <p:cNvSpPr txBox="1"/>
          <p:nvPr/>
        </p:nvSpPr>
        <p:spPr>
          <a:xfrm>
            <a:off x="7676536" y="2754923"/>
            <a:ext cx="367726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case is tackled in a similar method to above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circle formed by the radius of the </a:t>
            </a:r>
            <a:r>
              <a:rPr lang="en-US" dirty="0">
                <a:solidFill>
                  <a:schemeClr val="accent4"/>
                </a:solidFill>
              </a:rPr>
              <a:t>tangent point </a:t>
            </a:r>
            <a:r>
              <a:rPr lang="en-US" dirty="0"/>
              <a:t>(indicated by the red dot) is compared to vertices of the object using </a:t>
            </a:r>
            <a:r>
              <a:rPr lang="en-US" dirty="0" err="1">
                <a:solidFill>
                  <a:srgbClr val="008013"/>
                </a:solidFill>
                <a:latin typeface="Menlo"/>
              </a:rPr>
              <a:t>fcn_geometry_findIntersectionLineSegmentWithCircle</a:t>
            </a:r>
            <a:r>
              <a:rPr lang="en-US" dirty="0">
                <a:latin typeface="Menlo"/>
              </a:rPr>
              <a:t> in the geometry library</a:t>
            </a:r>
            <a:endParaRPr lang="en-US" dirty="0">
              <a:solidFill>
                <a:srgbClr val="008013"/>
              </a:solidFill>
              <a:latin typeface="Menlo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632CA185-C830-F8B0-C4DF-496E5FB1484D}"/>
                  </a:ext>
                </a:extLst>
              </p14:cNvPr>
              <p14:cNvContentPartPr/>
              <p14:nvPr/>
            </p14:nvContentPartPr>
            <p14:xfrm>
              <a:off x="2438114" y="5073348"/>
              <a:ext cx="360" cy="360"/>
            </p14:xfrm>
          </p:contentPart>
        </mc:Choice>
        <mc:Fallback xmlns=""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632CA185-C830-F8B0-C4DF-496E5FB1484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420114" y="5055348"/>
                <a:ext cx="36000" cy="36000"/>
              </a:xfrm>
              <a:prstGeom prst="rect">
                <a:avLst/>
              </a:prstGeom>
            </p:spPr>
          </p:pic>
        </mc:Fallback>
      </mc:AlternateContent>
      <p:pic>
        <p:nvPicPr>
          <p:cNvPr id="79" name="Picture 78">
            <a:extLst>
              <a:ext uri="{FF2B5EF4-FFF2-40B4-BE49-F238E27FC236}">
                <a16:creationId xmlns:a16="http://schemas.microsoft.com/office/drawing/2014/main" id="{8D2483EA-6E85-36A2-9B98-6F18351E72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0286" y="2619755"/>
            <a:ext cx="6181880" cy="3407959"/>
          </a:xfrm>
          <a:prstGeom prst="rect">
            <a:avLst/>
          </a:prstGeom>
          <a:ln w="31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361002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46F58-56CD-4034-2C57-181E9F1FD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Dataset Plotting Functions</a:t>
            </a:r>
          </a:p>
        </p:txBody>
      </p:sp>
    </p:spTree>
    <p:extLst>
      <p:ext uri="{BB962C8B-B14F-4D97-AF65-F5344CB8AC3E}">
        <p14:creationId xmlns:p14="http://schemas.microsoft.com/office/powerpoint/2010/main" val="400291295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C35449-CDE6-BBC2-D9BE-CCBE4B4C9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 section 2, we start off by determining whether a vertex falls into the vehicle’s trajectory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10D2DE-9A50-33EC-8EAD-E52083BC5F55}"/>
              </a:ext>
            </a:extLst>
          </p:cNvPr>
          <p:cNvSpPr txBox="1"/>
          <p:nvPr/>
        </p:nvSpPr>
        <p:spPr>
          <a:xfrm>
            <a:off x="838200" y="1818794"/>
            <a:ext cx="561758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is achieved by first comparing the vertex’s radii to the vehicle’s minimum and maximum radii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Secondly, we check to see that if lies in between the trajectory of the front edge specifically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3BE44D-BF5D-47E9-904B-A617489E29E0}"/>
              </a:ext>
            </a:extLst>
          </p:cNvPr>
          <p:cNvSpPr txBox="1"/>
          <p:nvPr/>
        </p:nvSpPr>
        <p:spPr>
          <a:xfrm>
            <a:off x="838200" y="3525278"/>
            <a:ext cx="10675718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dirty="0">
                <a:solidFill>
                  <a:srgbClr val="0E00FF"/>
                </a:solidFill>
                <a:effectLst/>
                <a:latin typeface="Menlo"/>
              </a:rPr>
              <a:t>if </a:t>
            </a:r>
            <a:r>
              <a:rPr lang="en-US" sz="1800" b="0" i="0" dirty="0" err="1">
                <a:effectLst/>
                <a:latin typeface="Menlo"/>
              </a:rPr>
              <a:t>vertexRadii</a:t>
            </a:r>
            <a:r>
              <a:rPr lang="en-US" sz="1800" b="0" i="0" dirty="0">
                <a:effectLst/>
                <a:latin typeface="Menlo"/>
              </a:rPr>
              <a:t>(</a:t>
            </a:r>
            <a:r>
              <a:rPr lang="en-US" sz="1800" b="0" i="0" dirty="0" err="1">
                <a:effectLst/>
                <a:latin typeface="Menlo"/>
              </a:rPr>
              <a:t>vertexInd</a:t>
            </a:r>
            <a:r>
              <a:rPr lang="en-US" sz="1800" b="0" i="0" dirty="0">
                <a:effectLst/>
                <a:latin typeface="Menlo"/>
              </a:rPr>
              <a:t>) &gt; </a:t>
            </a:r>
            <a:r>
              <a:rPr lang="en-US" sz="1800" b="0" i="0" dirty="0" err="1">
                <a:effectLst/>
                <a:latin typeface="Menlo"/>
              </a:rPr>
              <a:t>Rmin</a:t>
            </a:r>
            <a:r>
              <a:rPr lang="en-US" sz="1800" b="0" i="0" dirty="0">
                <a:effectLst/>
                <a:latin typeface="Menlo"/>
              </a:rPr>
              <a:t> &amp;&amp; </a:t>
            </a:r>
            <a:r>
              <a:rPr lang="en-US" sz="1800" b="0" i="0" dirty="0" err="1">
                <a:effectLst/>
                <a:latin typeface="Menlo"/>
              </a:rPr>
              <a:t>vertexRadii</a:t>
            </a:r>
            <a:r>
              <a:rPr lang="en-US" sz="1800" b="0" i="0" dirty="0">
                <a:effectLst/>
                <a:latin typeface="Menlo"/>
              </a:rPr>
              <a:t>(</a:t>
            </a:r>
            <a:r>
              <a:rPr lang="en-US" sz="1800" b="0" i="0" dirty="0" err="1">
                <a:effectLst/>
                <a:latin typeface="Menlo"/>
              </a:rPr>
              <a:t>vertexInd</a:t>
            </a:r>
            <a:r>
              <a:rPr lang="en-US" sz="1800" b="0" i="0" dirty="0">
                <a:effectLst/>
                <a:latin typeface="Menlo"/>
              </a:rPr>
              <a:t>) &lt; </a:t>
            </a:r>
            <a:r>
              <a:rPr lang="en-US" sz="1800" b="0" i="0" dirty="0" err="1">
                <a:effectLst/>
                <a:latin typeface="Menlo"/>
              </a:rPr>
              <a:t>Rmax</a:t>
            </a:r>
            <a:endParaRPr lang="en-US" sz="1800" b="0" i="0" dirty="0">
              <a:effectLst/>
              <a:latin typeface="Menlo"/>
            </a:endParaRPr>
          </a:p>
          <a:p>
            <a:r>
              <a:rPr lang="en-US" sz="1800" b="0" i="0" dirty="0">
                <a:solidFill>
                  <a:srgbClr val="008013"/>
                </a:solidFill>
                <a:effectLst/>
                <a:latin typeface="Menlo"/>
              </a:rPr>
              <a:t>% First, check the front of the vehicle, which will have a</a:t>
            </a:r>
            <a:endParaRPr lang="en-US" sz="1800" b="0" i="0" dirty="0">
              <a:effectLst/>
              <a:latin typeface="Menlo"/>
            </a:endParaRPr>
          </a:p>
          <a:p>
            <a:r>
              <a:rPr lang="en-US" sz="1800" b="0" i="0" dirty="0">
                <a:solidFill>
                  <a:srgbClr val="008013"/>
                </a:solidFill>
                <a:effectLst/>
                <a:latin typeface="Menlo"/>
              </a:rPr>
              <a:t>% collision if the obstacle vertex lies between the radii of</a:t>
            </a:r>
            <a:endParaRPr lang="en-US" sz="1800" b="0" i="0" dirty="0">
              <a:effectLst/>
              <a:latin typeface="Menlo"/>
            </a:endParaRPr>
          </a:p>
          <a:p>
            <a:r>
              <a:rPr lang="en-US" sz="1800" b="0" i="0" dirty="0">
                <a:solidFill>
                  <a:srgbClr val="008013"/>
                </a:solidFill>
                <a:effectLst/>
                <a:latin typeface="Menlo"/>
              </a:rPr>
              <a:t>% the LF and RF points. But need to check both cases since</a:t>
            </a:r>
            <a:endParaRPr lang="en-US" sz="1800" b="0" i="0" dirty="0">
              <a:effectLst/>
              <a:latin typeface="Menlo"/>
            </a:endParaRPr>
          </a:p>
          <a:p>
            <a:r>
              <a:rPr lang="en-US" sz="1800" b="0" i="0" dirty="0">
                <a:solidFill>
                  <a:srgbClr val="008013"/>
                </a:solidFill>
                <a:effectLst/>
                <a:latin typeface="Menlo"/>
              </a:rPr>
              <a:t>% the ordering of the radii magnitude will change depending on</a:t>
            </a:r>
            <a:endParaRPr lang="en-US" sz="1800" b="0" i="0" dirty="0">
              <a:effectLst/>
              <a:latin typeface="Menlo"/>
            </a:endParaRPr>
          </a:p>
          <a:p>
            <a:r>
              <a:rPr lang="en-US" sz="1800" b="0" i="0" dirty="0">
                <a:solidFill>
                  <a:srgbClr val="008013"/>
                </a:solidFill>
                <a:effectLst/>
                <a:latin typeface="Menlo"/>
              </a:rPr>
              <a:t>% the direction of travel.</a:t>
            </a:r>
            <a:endParaRPr lang="en-US" sz="1800" b="0" i="0" dirty="0">
              <a:effectLst/>
              <a:latin typeface="Menlo"/>
            </a:endParaRPr>
          </a:p>
          <a:p>
            <a:r>
              <a:rPr lang="en-US" sz="1800" b="0" i="0" dirty="0">
                <a:solidFill>
                  <a:srgbClr val="0E00FF"/>
                </a:solidFill>
                <a:effectLst/>
                <a:latin typeface="Menlo"/>
              </a:rPr>
              <a:t>if </a:t>
            </a:r>
            <a:r>
              <a:rPr lang="en-US" sz="1800" b="0" i="0" dirty="0">
                <a:effectLst/>
                <a:latin typeface="Menlo"/>
              </a:rPr>
              <a:t>(</a:t>
            </a:r>
            <a:r>
              <a:rPr lang="en-US" sz="1800" b="0" i="0" dirty="0" err="1">
                <a:effectLst/>
                <a:latin typeface="Menlo"/>
              </a:rPr>
              <a:t>vertexRadii</a:t>
            </a:r>
            <a:r>
              <a:rPr lang="en-US" sz="1800" b="0" i="0" dirty="0">
                <a:effectLst/>
                <a:latin typeface="Menlo"/>
              </a:rPr>
              <a:t>(</a:t>
            </a:r>
            <a:r>
              <a:rPr lang="en-US" sz="1800" b="0" i="0" dirty="0" err="1">
                <a:effectLst/>
                <a:latin typeface="Menlo"/>
              </a:rPr>
              <a:t>vertexInd</a:t>
            </a:r>
            <a:r>
              <a:rPr lang="en-US" sz="1800" b="0" i="0" dirty="0">
                <a:effectLst/>
                <a:latin typeface="Menlo"/>
              </a:rPr>
              <a:t>) &gt;= R_LF &amp;&amp; </a:t>
            </a:r>
            <a:r>
              <a:rPr lang="en-US" sz="1800" b="0" i="0" dirty="0" err="1">
                <a:effectLst/>
                <a:latin typeface="Menlo"/>
              </a:rPr>
              <a:t>vertexRadii</a:t>
            </a:r>
            <a:r>
              <a:rPr lang="en-US" sz="1800" b="0" i="0" dirty="0">
                <a:effectLst/>
                <a:latin typeface="Menlo"/>
              </a:rPr>
              <a:t>(</a:t>
            </a:r>
            <a:r>
              <a:rPr lang="en-US" sz="1800" b="0" i="0" dirty="0" err="1">
                <a:effectLst/>
                <a:latin typeface="Menlo"/>
              </a:rPr>
              <a:t>vertexInd</a:t>
            </a:r>
            <a:r>
              <a:rPr lang="en-US" sz="1800" b="0" i="0" dirty="0">
                <a:effectLst/>
                <a:latin typeface="Menlo"/>
              </a:rPr>
              <a:t>) &lt;= R_RF) || (</a:t>
            </a:r>
            <a:r>
              <a:rPr lang="en-US" sz="1800" b="0" i="0" dirty="0" err="1">
                <a:effectLst/>
                <a:latin typeface="Menlo"/>
              </a:rPr>
              <a:t>vertexRadii</a:t>
            </a:r>
            <a:r>
              <a:rPr lang="en-US" sz="1800" b="0" i="0" dirty="0">
                <a:effectLst/>
                <a:latin typeface="Menlo"/>
              </a:rPr>
              <a:t>(</a:t>
            </a:r>
            <a:r>
              <a:rPr lang="en-US" sz="1800" b="0" i="0" dirty="0" err="1">
                <a:effectLst/>
                <a:latin typeface="Menlo"/>
              </a:rPr>
              <a:t>vertexInd</a:t>
            </a:r>
            <a:r>
              <a:rPr lang="en-US" sz="1800" b="0" i="0" dirty="0">
                <a:effectLst/>
                <a:latin typeface="Menlo"/>
              </a:rPr>
              <a:t>) &lt;= R_LF &amp;&amp; … ...</a:t>
            </a:r>
            <a:r>
              <a:rPr lang="en-US" sz="1800" b="0" i="0" dirty="0" err="1">
                <a:effectLst/>
                <a:latin typeface="Menlo"/>
              </a:rPr>
              <a:t>vertexRadii</a:t>
            </a:r>
            <a:r>
              <a:rPr lang="en-US" sz="1800" b="0" i="0" dirty="0">
                <a:effectLst/>
                <a:latin typeface="Menlo"/>
              </a:rPr>
              <a:t>(</a:t>
            </a:r>
            <a:r>
              <a:rPr lang="en-US" sz="1800" b="0" i="0" dirty="0" err="1">
                <a:effectLst/>
                <a:latin typeface="Menlo"/>
              </a:rPr>
              <a:t>vertexInd</a:t>
            </a:r>
            <a:r>
              <a:rPr lang="en-US" sz="1800" b="0" i="0" dirty="0">
                <a:effectLst/>
                <a:latin typeface="Menlo"/>
              </a:rPr>
              <a:t>) &gt;= R_RF)</a:t>
            </a:r>
          </a:p>
          <a:p>
            <a:r>
              <a:rPr lang="en-US" sz="1800" b="0" i="0" dirty="0">
                <a:solidFill>
                  <a:srgbClr val="008013"/>
                </a:solidFill>
                <a:effectLst/>
                <a:latin typeface="Menlo"/>
              </a:rPr>
              <a:t>% If the vertex has an intersection with the front of the</a:t>
            </a:r>
            <a:endParaRPr lang="en-US" sz="1800" b="0" i="0" dirty="0">
              <a:effectLst/>
              <a:latin typeface="Menlo"/>
            </a:endParaRPr>
          </a:p>
          <a:p>
            <a:r>
              <a:rPr lang="en-US" sz="1800" b="0" i="0" dirty="0">
                <a:solidFill>
                  <a:srgbClr val="008013"/>
                </a:solidFill>
                <a:effectLst/>
                <a:latin typeface="Menlo"/>
              </a:rPr>
              <a:t>% vehicle, calculate the intersections</a:t>
            </a:r>
            <a:endParaRPr lang="en-US" sz="1800" b="0" i="0" dirty="0">
              <a:effectLst/>
              <a:latin typeface="Menlo"/>
            </a:endParaRPr>
          </a:p>
        </p:txBody>
      </p:sp>
    </p:spTree>
    <p:extLst>
      <p:ext uri="{BB962C8B-B14F-4D97-AF65-F5344CB8AC3E}">
        <p14:creationId xmlns:p14="http://schemas.microsoft.com/office/powerpoint/2010/main" val="237650115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8B8A08-DB59-4818-840E-ABE0F3D21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842519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If a vertex does exist on the trajectory , We compare the object vertices to each of the vehicle’s front edge to check for collision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535179D5-3B39-1639-AC0F-EAD905CC8726}"/>
              </a:ext>
            </a:extLst>
          </p:cNvPr>
          <p:cNvCxnSpPr>
            <a:cxnSpLocks/>
          </p:cNvCxnSpPr>
          <p:nvPr/>
        </p:nvCxnSpPr>
        <p:spPr>
          <a:xfrm>
            <a:off x="2143431" y="2163094"/>
            <a:ext cx="0" cy="373134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9237E1B1-A06E-B8C9-3725-485BB76A6305}"/>
              </a:ext>
            </a:extLst>
          </p:cNvPr>
          <p:cNvCxnSpPr>
            <a:cxnSpLocks/>
          </p:cNvCxnSpPr>
          <p:nvPr/>
        </p:nvCxnSpPr>
        <p:spPr>
          <a:xfrm flipH="1">
            <a:off x="1941869" y="5658462"/>
            <a:ext cx="5599471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1E2D229-C7C3-6004-2489-B66AE134AF7F}"/>
              </a:ext>
            </a:extLst>
          </p:cNvPr>
          <p:cNvCxnSpPr/>
          <p:nvPr/>
        </p:nvCxnSpPr>
        <p:spPr>
          <a:xfrm>
            <a:off x="1258528" y="3726423"/>
            <a:ext cx="816077" cy="18484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D50E258-35B0-A5E2-8BA7-D83A238B5FF3}"/>
              </a:ext>
            </a:extLst>
          </p:cNvPr>
          <p:cNvSpPr txBox="1"/>
          <p:nvPr/>
        </p:nvSpPr>
        <p:spPr>
          <a:xfrm>
            <a:off x="135186" y="3369739"/>
            <a:ext cx="2024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Center of trajectory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88D261C-0711-A1F7-3D83-DDDF3984CB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1185" y="4167762"/>
            <a:ext cx="752596" cy="1318782"/>
          </a:xfrm>
          <a:prstGeom prst="rect">
            <a:avLst/>
          </a:prstGeom>
          <a:ln w="28575"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A9EA083-A1E6-2F71-F1DE-9CC4E0C66C76}"/>
              </a:ext>
            </a:extLst>
          </p:cNvPr>
          <p:cNvSpPr txBox="1"/>
          <p:nvPr/>
        </p:nvSpPr>
        <p:spPr>
          <a:xfrm>
            <a:off x="5545961" y="5289130"/>
            <a:ext cx="407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1B7FC0E-4986-78A4-6CFB-61ABEC54485E}"/>
              </a:ext>
            </a:extLst>
          </p:cNvPr>
          <p:cNvSpPr txBox="1"/>
          <p:nvPr/>
        </p:nvSpPr>
        <p:spPr>
          <a:xfrm>
            <a:off x="5520305" y="4077615"/>
            <a:ext cx="388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LF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FB623D-0C5B-B703-8B68-A9F386B1B4BC}"/>
              </a:ext>
            </a:extLst>
          </p:cNvPr>
          <p:cNvSpPr txBox="1"/>
          <p:nvPr/>
        </p:nvSpPr>
        <p:spPr>
          <a:xfrm>
            <a:off x="6581736" y="406730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RF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C3F863C-02C5-22D8-09AA-BBC307C22FD1}"/>
              </a:ext>
            </a:extLst>
          </p:cNvPr>
          <p:cNvSpPr txBox="1"/>
          <p:nvPr/>
        </p:nvSpPr>
        <p:spPr>
          <a:xfrm>
            <a:off x="6576732" y="5261538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RR</a:t>
            </a:r>
          </a:p>
        </p:txBody>
      </p:sp>
      <p:pic>
        <p:nvPicPr>
          <p:cNvPr id="12" name="Picture 2" descr="Center of Gravity Symbol Sign on White Background Stock Vector -  Illustration of electrical, earth: 219734211">
            <a:extLst>
              <a:ext uri="{FF2B5EF4-FFF2-40B4-BE49-F238E27FC236}">
                <a16:creationId xmlns:a16="http://schemas.microsoft.com/office/drawing/2014/main" id="{38DAC35D-6F49-979E-0B55-21C8041217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250" b="94250" l="6625" r="92875">
                        <a14:foregroundMark x1="26375" y1="28375" x2="26375" y2="28375"/>
                        <a14:foregroundMark x1="36125" y1="27500" x2="36125" y2="27500"/>
                        <a14:foregroundMark x1="36125" y1="26000" x2="36125" y2="26000"/>
                        <a14:foregroundMark x1="29875" y1="32000" x2="29875" y2="32000"/>
                        <a14:foregroundMark x1="29875" y1="32000" x2="29875" y2="32000"/>
                        <a14:foregroundMark x1="64625" y1="34625" x2="64625" y2="34625"/>
                        <a14:foregroundMark x1="64625" y1="34625" x2="64625" y2="34625"/>
                        <a14:foregroundMark x1="56375" y1="9500" x2="56375" y2="9500"/>
                        <a14:foregroundMark x1="56375" y1="9500" x2="56375" y2="9500"/>
                        <a14:foregroundMark x1="92875" y1="45125" x2="92875" y2="45125"/>
                        <a14:foregroundMark x1="92875" y1="45125" x2="92875" y2="45125"/>
                        <a14:foregroundMark x1="78625" y1="58250" x2="65000" y2="78875"/>
                        <a14:foregroundMark x1="65000" y1="78875" x2="62250" y2="63625"/>
                        <a14:foregroundMark x1="62250" y1="63625" x2="67250" y2="57125"/>
                        <a14:foregroundMark x1="50261" y1="6583" x2="22896" y2="13298"/>
                        <a14:foregroundMark x1="52125" y1="6125" x2="51355" y2="6314"/>
                        <a14:foregroundMark x1="8600" y1="31000" x2="4500" y2="46000"/>
                        <a14:foregroundMark x1="4500" y1="46000" x2="7750" y2="68625"/>
                        <a14:foregroundMark x1="7750" y1="68625" x2="17125" y2="81625"/>
                        <a14:foregroundMark x1="17125" y1="81625" x2="49375" y2="93125"/>
                        <a14:foregroundMark x1="49375" y1="93125" x2="64500" y2="92625"/>
                        <a14:foregroundMark x1="64500" y1="92625" x2="78125" y2="85875"/>
                        <a14:foregroundMark x1="78125" y1="85875" x2="91219" y2="68930"/>
                        <a14:foregroundMark x1="94826" y1="55869" x2="94500" y2="47125"/>
                        <a14:foregroundMark x1="94500" y1="47125" x2="86250" y2="31625"/>
                        <a14:foregroundMark x1="86250" y1="31625" x2="62250" y2="9250"/>
                        <a14:foregroundMark x1="51312" y1="3837" x2="50125" y2="3250"/>
                        <a14:foregroundMark x1="62250" y1="9250" x2="52462" y2="4406"/>
                        <a14:foregroundMark x1="6125" y1="37500" x2="5000" y2="52500"/>
                        <a14:foregroundMark x1="5000" y1="52500" x2="12250" y2="71875"/>
                        <a14:foregroundMark x1="12250" y1="71875" x2="41125" y2="91875"/>
                        <a14:foregroundMark x1="41125" y1="91875" x2="58500" y2="92875"/>
                        <a14:foregroundMark x1="58500" y1="92875" x2="78750" y2="81625"/>
                        <a14:foregroundMark x1="78750" y1="81625" x2="92010" y2="63393"/>
                        <a14:foregroundMark x1="93612" y1="55697" x2="93375" y2="46625"/>
                        <a14:foregroundMark x1="93375" y1="46625" x2="88500" y2="33625"/>
                        <a14:foregroundMark x1="88500" y1="33625" x2="67250" y2="8000"/>
                        <a14:foregroundMark x1="67250" y1="8000" x2="36500" y2="12000"/>
                        <a14:foregroundMark x1="36500" y1="12000" x2="19625" y2="20625"/>
                        <a14:foregroundMark x1="19625" y1="20625" x2="7500" y2="33750"/>
                        <a14:foregroundMark x1="7500" y1="33750" x2="30500" y2="21125"/>
                        <a14:foregroundMark x1="30500" y1="21125" x2="24125" y2="50375"/>
                        <a14:foregroundMark x1="24125" y1="50375" x2="45750" y2="29875"/>
                        <a14:foregroundMark x1="45750" y1="29875" x2="39250" y2="50000"/>
                        <a14:foregroundMark x1="39250" y1="50000" x2="53500" y2="40000"/>
                        <a14:foregroundMark x1="53500" y1="40000" x2="55750" y2="75625"/>
                        <a14:foregroundMark x1="55750" y1="75625" x2="72000" y2="61000"/>
                        <a14:foregroundMark x1="72000" y1="61000" x2="48250" y2="39875"/>
                        <a14:foregroundMark x1="48250" y1="39875" x2="27250" y2="40250"/>
                        <a14:foregroundMark x1="27250" y1="40250" x2="36000" y2="21375"/>
                        <a14:foregroundMark x1="36000" y1="21375" x2="22375" y2="49125"/>
                        <a14:foregroundMark x1="22375" y1="49125" x2="29250" y2="32125"/>
                        <a14:foregroundMark x1="29250" y1="32125" x2="24125" y2="50000"/>
                        <a14:foregroundMark x1="18125" y1="37750" x2="10625" y2="51875"/>
                        <a14:foregroundMark x1="10625" y1="51875" x2="15500" y2="34375"/>
                        <a14:foregroundMark x1="15500" y1="34375" x2="27875" y2="40375"/>
                        <a14:foregroundMark x1="58625" y1="92250" x2="44875" y2="93125"/>
                        <a14:foregroundMark x1="44875" y1="93125" x2="64125" y2="88625"/>
                        <a14:foregroundMark x1="64125" y1="88625" x2="81125" y2="69125"/>
                        <a14:foregroundMark x1="81125" y1="69125" x2="86750" y2="47875"/>
                        <a14:foregroundMark x1="86750" y1="47875" x2="73250" y2="28750"/>
                        <a14:foregroundMark x1="73250" y1="28750" x2="57750" y2="20875"/>
                        <a14:foregroundMark x1="57750" y1="20875" x2="32125" y2="18250"/>
                        <a14:foregroundMark x1="32125" y1="18250" x2="12125" y2="40375"/>
                        <a14:foregroundMark x1="12125" y1="40375" x2="6625" y2="57375"/>
                        <a14:foregroundMark x1="6625" y1="57375" x2="7500" y2="61500"/>
                        <a14:foregroundMark x1="46625" y1="94250" x2="53250" y2="93125"/>
                        <a14:backgroundMark x1="22375" y1="12875" x2="8125" y2="26375"/>
                        <a14:backgroundMark x1="8125" y1="26375" x2="6375" y2="30000"/>
                        <a14:backgroundMark x1="22750" y1="13500" x2="22750" y2="13500"/>
                        <a14:backgroundMark x1="51000" y1="4375" x2="52625" y2="4125"/>
                        <a14:backgroundMark x1="95750" y1="56000" x2="93500" y2="717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7637" y="4697514"/>
            <a:ext cx="278401" cy="278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52F5B12-94F5-D4BB-DFBA-1BE6E717256C}"/>
              </a:ext>
            </a:extLst>
          </p:cNvPr>
          <p:cNvCxnSpPr>
            <a:cxnSpLocks/>
          </p:cNvCxnSpPr>
          <p:nvPr/>
        </p:nvCxnSpPr>
        <p:spPr>
          <a:xfrm flipV="1">
            <a:off x="6351810" y="4876136"/>
            <a:ext cx="1" cy="11200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418AC9B-C99A-382F-E531-2C4FB664758F}"/>
              </a:ext>
            </a:extLst>
          </p:cNvPr>
          <p:cNvSpPr txBox="1"/>
          <p:nvPr/>
        </p:nvSpPr>
        <p:spPr>
          <a:xfrm>
            <a:off x="6048883" y="5988213"/>
            <a:ext cx="604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COG</a:t>
            </a:r>
          </a:p>
        </p:txBody>
      </p:sp>
      <p:sp>
        <p:nvSpPr>
          <p:cNvPr id="15" name="Pentagon 14">
            <a:extLst>
              <a:ext uri="{FF2B5EF4-FFF2-40B4-BE49-F238E27FC236}">
                <a16:creationId xmlns:a16="http://schemas.microsoft.com/office/drawing/2014/main" id="{01D05456-CC88-1C5F-D842-F0CA068F709C}"/>
              </a:ext>
            </a:extLst>
          </p:cNvPr>
          <p:cNvSpPr/>
          <p:nvPr/>
        </p:nvSpPr>
        <p:spPr>
          <a:xfrm rot="1926209">
            <a:off x="4681132" y="2516932"/>
            <a:ext cx="894733" cy="806243"/>
          </a:xfrm>
          <a:prstGeom prst="pen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c 15">
            <a:extLst>
              <a:ext uri="{FF2B5EF4-FFF2-40B4-BE49-F238E27FC236}">
                <a16:creationId xmlns:a16="http://schemas.microsoft.com/office/drawing/2014/main" id="{1A51D9F0-7546-399C-658E-91BE6DD91DF6}"/>
              </a:ext>
            </a:extLst>
          </p:cNvPr>
          <p:cNvSpPr/>
          <p:nvPr/>
        </p:nvSpPr>
        <p:spPr>
          <a:xfrm>
            <a:off x="891117" y="2393240"/>
            <a:ext cx="5609839" cy="5254881"/>
          </a:xfrm>
          <a:prstGeom prst="arc">
            <a:avLst>
              <a:gd name="adj1" fmla="val 16287460"/>
              <a:gd name="adj2" fmla="val 393398"/>
            </a:avLst>
          </a:prstGeom>
          <a:ln>
            <a:prstDash val="lgDash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73FE2EE-1962-2B3E-7778-6DBDE6B41E7F}"/>
              </a:ext>
            </a:extLst>
          </p:cNvPr>
          <p:cNvCxnSpPr>
            <a:cxnSpLocks/>
          </p:cNvCxnSpPr>
          <p:nvPr/>
        </p:nvCxnSpPr>
        <p:spPr>
          <a:xfrm flipH="1">
            <a:off x="5597223" y="2935688"/>
            <a:ext cx="692316" cy="131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FE93839F-4EBA-C7CC-91E5-747DD7A6A37C}"/>
              </a:ext>
            </a:extLst>
          </p:cNvPr>
          <p:cNvSpPr txBox="1"/>
          <p:nvPr/>
        </p:nvSpPr>
        <p:spPr>
          <a:xfrm>
            <a:off x="6224587" y="2738273"/>
            <a:ext cx="458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Hit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B0AD54A-032F-F6AA-5EAE-F2F69D5C6B8D}"/>
              </a:ext>
            </a:extLst>
          </p:cNvPr>
          <p:cNvCxnSpPr>
            <a:cxnSpLocks/>
            <a:endCxn id="15" idx="5"/>
          </p:cNvCxnSpPr>
          <p:nvPr/>
        </p:nvCxnSpPr>
        <p:spPr>
          <a:xfrm flipV="1">
            <a:off x="2159266" y="3077193"/>
            <a:ext cx="3398766" cy="258126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Arc 30">
            <a:extLst>
              <a:ext uri="{FF2B5EF4-FFF2-40B4-BE49-F238E27FC236}">
                <a16:creationId xmlns:a16="http://schemas.microsoft.com/office/drawing/2014/main" id="{AB0ECEAC-8A1C-15AC-AD3B-21AB4AB6586F}"/>
              </a:ext>
            </a:extLst>
          </p:cNvPr>
          <p:cNvSpPr/>
          <p:nvPr/>
        </p:nvSpPr>
        <p:spPr>
          <a:xfrm rot="20512297">
            <a:off x="2536416" y="4884622"/>
            <a:ext cx="1012589" cy="1123165"/>
          </a:xfrm>
          <a:prstGeom prst="arc">
            <a:avLst>
              <a:gd name="adj1" fmla="val 18120698"/>
              <a:gd name="adj2" fmla="val 2526119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3A481EE-C368-EAC9-6B83-2FDFFCDB47C1}"/>
              </a:ext>
            </a:extLst>
          </p:cNvPr>
          <p:cNvSpPr txBox="1"/>
          <p:nvPr/>
        </p:nvSpPr>
        <p:spPr>
          <a:xfrm>
            <a:off x="3453862" y="4897232"/>
            <a:ext cx="694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angle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07A8FE6C-F9AC-826F-0D0E-C4C56146B346}"/>
                  </a:ext>
                </a:extLst>
              </p14:cNvPr>
              <p14:cNvContentPartPr/>
              <p14:nvPr/>
            </p14:nvContentPartPr>
            <p14:xfrm>
              <a:off x="5562480" y="3078600"/>
              <a:ext cx="360" cy="36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07A8FE6C-F9AC-826F-0D0E-C4C56146B34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544840" y="3060600"/>
                <a:ext cx="3600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37" name="TextBox 36">
            <a:extLst>
              <a:ext uri="{FF2B5EF4-FFF2-40B4-BE49-F238E27FC236}">
                <a16:creationId xmlns:a16="http://schemas.microsoft.com/office/drawing/2014/main" id="{89C20447-AA67-6C25-2C02-FB965503294C}"/>
              </a:ext>
            </a:extLst>
          </p:cNvPr>
          <p:cNvSpPr txBox="1"/>
          <p:nvPr/>
        </p:nvSpPr>
        <p:spPr>
          <a:xfrm>
            <a:off x="7753270" y="2340820"/>
            <a:ext cx="334508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Repeat for each objects’ vertex that lie in the trajectory of the vehicle to find and store angle and point of intersection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3D95419-C3D0-403D-84AF-C07E5237D328}"/>
              </a:ext>
            </a:extLst>
          </p:cNvPr>
          <p:cNvSpPr txBox="1"/>
          <p:nvPr/>
        </p:nvSpPr>
        <p:spPr>
          <a:xfrm>
            <a:off x="6221698" y="1341797"/>
            <a:ext cx="1135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  <a:highlight>
                  <a:srgbClr val="FFFF00"/>
                </a:highlight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358028165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52D6D-3FC9-C16B-A4A7-B7DF9665DB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 special “sideswipe” could occur, where the object’s vertex collides with one of the two vehicle side edges</a:t>
            </a:r>
          </a:p>
        </p:txBody>
      </p:sp>
      <p:pic>
        <p:nvPicPr>
          <p:cNvPr id="78" name="Picture 77">
            <a:extLst>
              <a:ext uri="{FF2B5EF4-FFF2-40B4-BE49-F238E27FC236}">
                <a16:creationId xmlns:a16="http://schemas.microsoft.com/office/drawing/2014/main" id="{D003EB67-3DF1-4D68-BBD8-481F8FA46F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904" y="2474744"/>
            <a:ext cx="6413548" cy="3176291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D340E62C-007F-4ABB-FD26-CD4A69602023}"/>
              </a:ext>
            </a:extLst>
          </p:cNvPr>
          <p:cNvSpPr txBox="1"/>
          <p:nvPr/>
        </p:nvSpPr>
        <p:spPr>
          <a:xfrm>
            <a:off x="8268930" y="2631729"/>
            <a:ext cx="367726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case is tackled in a similar method to above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circle formed by the radius of the </a:t>
            </a:r>
            <a:r>
              <a:rPr lang="en-US" dirty="0">
                <a:solidFill>
                  <a:srgbClr val="FF0000"/>
                </a:solidFill>
              </a:rPr>
              <a:t>tangent point </a:t>
            </a:r>
            <a:r>
              <a:rPr lang="en-US" dirty="0"/>
              <a:t>(indicated by the red dot) is compared to vertices of the object using </a:t>
            </a:r>
            <a:r>
              <a:rPr lang="en-US" dirty="0" err="1">
                <a:solidFill>
                  <a:srgbClr val="008013"/>
                </a:solidFill>
                <a:latin typeface="Menlo"/>
              </a:rPr>
              <a:t>fcn_geometry_findIntersectionLineSegmentWithCircle</a:t>
            </a:r>
            <a:r>
              <a:rPr lang="en-US" dirty="0">
                <a:latin typeface="Menlo"/>
              </a:rPr>
              <a:t> in the geometry library</a:t>
            </a:r>
            <a:endParaRPr lang="en-US" dirty="0">
              <a:solidFill>
                <a:srgbClr val="008013"/>
              </a:solidFill>
              <a:latin typeface="Menlo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FA076600-3231-E346-F1A6-9650159C61FA}"/>
              </a:ext>
            </a:extLst>
          </p:cNvPr>
          <p:cNvSpPr txBox="1"/>
          <p:nvPr/>
        </p:nvSpPr>
        <p:spPr>
          <a:xfrm>
            <a:off x="3045879" y="1410623"/>
            <a:ext cx="1135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  <a:highlight>
                  <a:srgbClr val="FFFF00"/>
                </a:highlight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362046255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A982ED-AD66-E7C6-F9A3-91019C274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090" y="350215"/>
            <a:ext cx="113538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Sideswipe collisions occur regularly in real life resulting in damages to the side of the vehicle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F1E3899-1A2D-8D14-F877-AB94A91B8D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4321" y="2045110"/>
            <a:ext cx="5605616" cy="3737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C7EADAE-E245-064C-833D-DC5A3DE37249}"/>
              </a:ext>
            </a:extLst>
          </p:cNvPr>
          <p:cNvSpPr txBox="1"/>
          <p:nvPr/>
        </p:nvSpPr>
        <p:spPr>
          <a:xfrm>
            <a:off x="6096000" y="5782187"/>
            <a:ext cx="224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[www.randyakin.com]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52896B-233D-2874-49DE-C5620169176F}"/>
              </a:ext>
            </a:extLst>
          </p:cNvPr>
          <p:cNvSpPr txBox="1"/>
          <p:nvPr/>
        </p:nvSpPr>
        <p:spPr>
          <a:xfrm>
            <a:off x="7868316" y="1124973"/>
            <a:ext cx="1135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  <a:highlight>
                  <a:srgbClr val="FFFF00"/>
                </a:highlight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316904903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2EBB6C-6478-3534-E2B2-19E21981DB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Once the first two checks are complete, we consider the case where no intersections were detected for an object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AA1328-F75C-ECEA-6C59-841A15E310A5}"/>
              </a:ext>
            </a:extLst>
          </p:cNvPr>
          <p:cNvSpPr txBox="1"/>
          <p:nvPr/>
        </p:nvSpPr>
        <p:spPr>
          <a:xfrm>
            <a:off x="5447070" y="1401846"/>
            <a:ext cx="1135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  <a:highlight>
                  <a:srgbClr val="FFFF00"/>
                </a:highlight>
              </a:rPr>
              <a:t>Section 3</a:t>
            </a:r>
          </a:p>
        </p:txBody>
      </p:sp>
      <p:pic>
        <p:nvPicPr>
          <p:cNvPr id="75" name="Picture 74">
            <a:extLst>
              <a:ext uri="{FF2B5EF4-FFF2-40B4-BE49-F238E27FC236}">
                <a16:creationId xmlns:a16="http://schemas.microsoft.com/office/drawing/2014/main" id="{0E2DB12A-E9ED-B0F8-0517-B11B1E32DB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467" y="2774710"/>
            <a:ext cx="4944285" cy="3432345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7E44B91D-BB3E-7E0A-D249-80D5764B2A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3807" y="2320246"/>
            <a:ext cx="4761389" cy="3810330"/>
          </a:xfrm>
          <a:prstGeom prst="rect">
            <a:avLst/>
          </a:prstGeom>
        </p:spPr>
      </p:pic>
      <p:sp>
        <p:nvSpPr>
          <p:cNvPr id="77" name="Arrow: Right 76">
            <a:extLst>
              <a:ext uri="{FF2B5EF4-FFF2-40B4-BE49-F238E27FC236}">
                <a16:creationId xmlns:a16="http://schemas.microsoft.com/office/drawing/2014/main" id="{C640DB7C-E3D3-F0C3-E740-162E209AA508}"/>
              </a:ext>
            </a:extLst>
          </p:cNvPr>
          <p:cNvSpPr/>
          <p:nvPr/>
        </p:nvSpPr>
        <p:spPr>
          <a:xfrm>
            <a:off x="5840361" y="4001728"/>
            <a:ext cx="830553" cy="6489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66810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AEFEF-BE04-D7E2-F159-E4296259B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The closest point on the object to the vehicle’s trajectory is the point of near miss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D14378-1C6A-BE42-EC5A-AE73EDB968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0505" y="2157115"/>
            <a:ext cx="5420876" cy="376319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21D6692-8ED5-2B5A-2719-9240514F3398}"/>
              </a:ext>
            </a:extLst>
          </p:cNvPr>
          <p:cNvSpPr txBox="1"/>
          <p:nvPr/>
        </p:nvSpPr>
        <p:spPr>
          <a:xfrm>
            <a:off x="1838633" y="2216109"/>
            <a:ext cx="1858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Closest point =&gt;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D6FC7C-1790-B959-0A37-FAC1E63C1595}"/>
              </a:ext>
            </a:extLst>
          </p:cNvPr>
          <p:cNvSpPr txBox="1"/>
          <p:nvPr/>
        </p:nvSpPr>
        <p:spPr>
          <a:xfrm>
            <a:off x="7964129" y="1097046"/>
            <a:ext cx="1135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  <a:highlight>
                  <a:srgbClr val="FFFF00"/>
                </a:highlight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82972099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ECAD2E-C3CB-265A-A996-43AF0EF9C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There are two possible scenario’s we need to consider to determine this point</a:t>
            </a:r>
          </a:p>
        </p:txBody>
      </p:sp>
      <p:pic>
        <p:nvPicPr>
          <p:cNvPr id="151" name="Picture 150">
            <a:extLst>
              <a:ext uri="{FF2B5EF4-FFF2-40B4-BE49-F238E27FC236}">
                <a16:creationId xmlns:a16="http://schemas.microsoft.com/office/drawing/2014/main" id="{BFB38299-EACE-88B7-32D8-CF7CA7B098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937" y="2310581"/>
            <a:ext cx="6052660" cy="3178121"/>
          </a:xfrm>
          <a:prstGeom prst="rect">
            <a:avLst/>
          </a:prstGeom>
        </p:spPr>
      </p:pic>
      <p:pic>
        <p:nvPicPr>
          <p:cNvPr id="165" name="Picture 164">
            <a:extLst>
              <a:ext uri="{FF2B5EF4-FFF2-40B4-BE49-F238E27FC236}">
                <a16:creationId xmlns:a16="http://schemas.microsoft.com/office/drawing/2014/main" id="{4CD42AF0-38F5-CDEB-663C-7486CDEE235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1801"/>
          <a:stretch/>
        </p:blipFill>
        <p:spPr>
          <a:xfrm>
            <a:off x="6221036" y="2202759"/>
            <a:ext cx="5381027" cy="3285943"/>
          </a:xfrm>
          <a:prstGeom prst="rect">
            <a:avLst/>
          </a:prstGeom>
        </p:spPr>
      </p:pic>
      <p:sp>
        <p:nvSpPr>
          <p:cNvPr id="166" name="TextBox 165">
            <a:extLst>
              <a:ext uri="{FF2B5EF4-FFF2-40B4-BE49-F238E27FC236}">
                <a16:creationId xmlns:a16="http://schemas.microsoft.com/office/drawing/2014/main" id="{F7AAC0E5-9476-0893-A40A-2A78FF69CE61}"/>
              </a:ext>
            </a:extLst>
          </p:cNvPr>
          <p:cNvSpPr txBox="1"/>
          <p:nvPr/>
        </p:nvSpPr>
        <p:spPr>
          <a:xfrm>
            <a:off x="8180437" y="1135471"/>
            <a:ext cx="1135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  <a:highlight>
                  <a:srgbClr val="FFFF00"/>
                </a:highlight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6669083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462133-98F4-D4F1-697D-F3B0B2ACC4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For case 1, The “near miss” point on the obstacle can lie anywhere on the edge depending on the situation, so we use alpha to find this point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D9ECA38-C68F-CDE2-AD64-CA2C853A320D}"/>
              </a:ext>
            </a:extLst>
          </p:cNvPr>
          <p:cNvSpPr txBox="1"/>
          <p:nvPr/>
        </p:nvSpPr>
        <p:spPr>
          <a:xfrm>
            <a:off x="5594555" y="2648461"/>
            <a:ext cx="3160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Alpha is a ratio defined as:   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10255D1-4B0C-27DF-3FBB-0242110813F2}"/>
              </a:ext>
            </a:extLst>
          </p:cNvPr>
          <p:cNvSpPr txBox="1"/>
          <p:nvPr/>
        </p:nvSpPr>
        <p:spPr>
          <a:xfrm>
            <a:off x="5594555" y="3077635"/>
            <a:ext cx="6666271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Alpha = (p</a:t>
            </a:r>
            <a:r>
              <a:rPr lang="en-US" i="1" baseline="-25000" dirty="0"/>
              <a:t>a</a:t>
            </a:r>
            <a:r>
              <a:rPr lang="en-US" i="1" dirty="0"/>
              <a:t>(x) – p</a:t>
            </a:r>
            <a:r>
              <a:rPr lang="en-US" i="1" baseline="-25000" dirty="0"/>
              <a:t>c</a:t>
            </a:r>
            <a:r>
              <a:rPr lang="en-US" i="1" dirty="0"/>
              <a:t>(x))*(p</a:t>
            </a:r>
            <a:r>
              <a:rPr lang="en-US" i="1" baseline="-25000" dirty="0"/>
              <a:t>b</a:t>
            </a:r>
            <a:r>
              <a:rPr lang="en-US" i="1" dirty="0"/>
              <a:t>(x) – p</a:t>
            </a:r>
            <a:r>
              <a:rPr lang="en-US" i="1" baseline="-25000" dirty="0"/>
              <a:t>a</a:t>
            </a:r>
            <a:r>
              <a:rPr lang="en-US" i="1" dirty="0"/>
              <a:t>(x)) + (p</a:t>
            </a:r>
            <a:r>
              <a:rPr lang="en-US" i="1" baseline="-25000" dirty="0"/>
              <a:t>a</a:t>
            </a:r>
            <a:r>
              <a:rPr lang="en-US" i="1" dirty="0"/>
              <a:t>(x) – p</a:t>
            </a:r>
            <a:r>
              <a:rPr lang="en-US" i="1" baseline="-25000" dirty="0"/>
              <a:t>c</a:t>
            </a:r>
            <a:r>
              <a:rPr lang="en-US" i="1" dirty="0"/>
              <a:t>(x))*(p</a:t>
            </a:r>
            <a:r>
              <a:rPr lang="en-US" i="1" baseline="-25000" dirty="0"/>
              <a:t>b</a:t>
            </a:r>
            <a:r>
              <a:rPr lang="en-US" i="1" dirty="0"/>
              <a:t>(x) – p</a:t>
            </a:r>
            <a:r>
              <a:rPr lang="en-US" i="1" baseline="-25000" dirty="0"/>
              <a:t>a</a:t>
            </a:r>
            <a:r>
              <a:rPr lang="en-US" i="1" dirty="0"/>
              <a:t>(x))</a:t>
            </a:r>
          </a:p>
          <a:p>
            <a:endParaRPr lang="en-US" i="1" dirty="0"/>
          </a:p>
          <a:p>
            <a:r>
              <a:rPr lang="en-US" sz="1800" i="1" dirty="0">
                <a:effectLst/>
                <a:latin typeface="Menlo"/>
              </a:rPr>
              <a:t>	                  </a:t>
            </a:r>
            <a:r>
              <a:rPr lang="pl-PL" sz="1800" i="1" dirty="0">
                <a:effectLst/>
                <a:latin typeface="Menlo"/>
              </a:rPr>
              <a:t>((p</a:t>
            </a:r>
            <a:r>
              <a:rPr lang="pl-PL" sz="1800" i="1" baseline="-25000" dirty="0">
                <a:effectLst/>
                <a:latin typeface="Menlo"/>
              </a:rPr>
              <a:t>b</a:t>
            </a:r>
            <a:r>
              <a:rPr lang="pl-PL" sz="1800" i="1" dirty="0">
                <a:effectLst/>
                <a:latin typeface="Menlo"/>
              </a:rPr>
              <a:t>(</a:t>
            </a:r>
            <a:r>
              <a:rPr lang="en-US" sz="1800" i="1" dirty="0">
                <a:effectLst/>
                <a:latin typeface="Menlo"/>
              </a:rPr>
              <a:t>x</a:t>
            </a:r>
            <a:r>
              <a:rPr lang="pl-PL" sz="1800" i="1" dirty="0">
                <a:effectLst/>
                <a:latin typeface="Menlo"/>
              </a:rPr>
              <a:t>)-p</a:t>
            </a:r>
            <a:r>
              <a:rPr lang="pl-PL" sz="1800" i="1" baseline="-25000" dirty="0">
                <a:effectLst/>
                <a:latin typeface="Menlo"/>
              </a:rPr>
              <a:t>a</a:t>
            </a:r>
            <a:r>
              <a:rPr lang="pl-PL" sz="1800" i="1" dirty="0">
                <a:effectLst/>
                <a:latin typeface="Menlo"/>
              </a:rPr>
              <a:t>(</a:t>
            </a:r>
            <a:r>
              <a:rPr lang="en-US" sz="1800" i="1" dirty="0">
                <a:effectLst/>
                <a:latin typeface="Menlo"/>
              </a:rPr>
              <a:t>x</a:t>
            </a:r>
            <a:r>
              <a:rPr lang="pl-PL" sz="1800" i="1" dirty="0">
                <a:effectLst/>
                <a:latin typeface="Menlo"/>
              </a:rPr>
              <a:t>))</a:t>
            </a:r>
            <a:r>
              <a:rPr lang="en-US" sz="1800" i="1" baseline="30000" dirty="0">
                <a:effectLst/>
                <a:latin typeface="Menlo"/>
              </a:rPr>
              <a:t>2</a:t>
            </a:r>
            <a:r>
              <a:rPr lang="pl-PL" sz="1800" i="1" dirty="0">
                <a:effectLst/>
                <a:latin typeface="Menlo"/>
              </a:rPr>
              <a:t> + (p</a:t>
            </a:r>
            <a:r>
              <a:rPr lang="pl-PL" sz="1800" i="1" baseline="-25000" dirty="0">
                <a:effectLst/>
                <a:latin typeface="Menlo"/>
              </a:rPr>
              <a:t>b</a:t>
            </a:r>
            <a:r>
              <a:rPr lang="pl-PL" sz="1800" i="1" dirty="0">
                <a:effectLst/>
                <a:latin typeface="Menlo"/>
              </a:rPr>
              <a:t>(</a:t>
            </a:r>
            <a:r>
              <a:rPr lang="en-US" sz="1800" i="1" dirty="0">
                <a:effectLst/>
                <a:latin typeface="Menlo"/>
              </a:rPr>
              <a:t>y</a:t>
            </a:r>
            <a:r>
              <a:rPr lang="pl-PL" sz="1800" i="1" dirty="0">
                <a:effectLst/>
                <a:latin typeface="Menlo"/>
              </a:rPr>
              <a:t>)-p</a:t>
            </a:r>
            <a:r>
              <a:rPr lang="pl-PL" sz="1800" i="1" baseline="-25000" dirty="0">
                <a:effectLst/>
                <a:latin typeface="Menlo"/>
              </a:rPr>
              <a:t>a</a:t>
            </a:r>
            <a:r>
              <a:rPr lang="pl-PL" sz="1800" i="1" dirty="0">
                <a:effectLst/>
                <a:latin typeface="Menlo"/>
              </a:rPr>
              <a:t>(</a:t>
            </a:r>
            <a:r>
              <a:rPr lang="en-US" sz="1800" i="1" dirty="0">
                <a:effectLst/>
                <a:latin typeface="Menlo"/>
              </a:rPr>
              <a:t>y</a:t>
            </a:r>
            <a:r>
              <a:rPr lang="pl-PL" sz="1800" i="1" dirty="0">
                <a:effectLst/>
                <a:latin typeface="Menlo"/>
              </a:rPr>
              <a:t>))</a:t>
            </a:r>
            <a:r>
              <a:rPr lang="en-US" sz="1800" i="1" baseline="30000" dirty="0">
                <a:effectLst/>
                <a:latin typeface="Menlo"/>
              </a:rPr>
              <a:t>2</a:t>
            </a:r>
          </a:p>
          <a:p>
            <a:endParaRPr lang="en-US" baseline="30000" dirty="0">
              <a:latin typeface="Menl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i="0" dirty="0">
                <a:effectLst/>
                <a:latin typeface="Menlo"/>
              </a:rPr>
              <a:t>If 0 &lt; alpha &lt; 1, the intersection lies on the edge and can be computed as </a:t>
            </a:r>
            <a:r>
              <a:rPr lang="en-US" sz="1800" b="0" i="0" dirty="0">
                <a:effectLst/>
                <a:latin typeface="Menlo"/>
              </a:rPr>
              <a:t>: </a:t>
            </a:r>
            <a:r>
              <a:rPr lang="en-US" i="1" dirty="0">
                <a:latin typeface="Menlo"/>
              </a:rPr>
              <a:t>Intersection point = p</a:t>
            </a:r>
            <a:r>
              <a:rPr lang="en-US" i="1" baseline="-25000" dirty="0">
                <a:latin typeface="Menlo"/>
              </a:rPr>
              <a:t>a</a:t>
            </a:r>
            <a:r>
              <a:rPr lang="en-US" i="1" dirty="0">
                <a:latin typeface="Menlo"/>
              </a:rPr>
              <a:t> + alpha*(p</a:t>
            </a:r>
            <a:r>
              <a:rPr lang="en-US" i="1" baseline="-25000" dirty="0">
                <a:latin typeface="Menlo"/>
              </a:rPr>
              <a:t>b </a:t>
            </a:r>
            <a:r>
              <a:rPr lang="en-US" i="1" dirty="0">
                <a:latin typeface="Menlo"/>
              </a:rPr>
              <a:t>– p</a:t>
            </a:r>
            <a:r>
              <a:rPr lang="en-US" i="1" baseline="-25000" dirty="0">
                <a:latin typeface="Menlo"/>
              </a:rPr>
              <a:t>a</a:t>
            </a:r>
            <a:r>
              <a:rPr lang="en-US" i="1" dirty="0">
                <a:latin typeface="Menlo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i="1" dirty="0">
              <a:effectLst/>
              <a:latin typeface="Menl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effectLst/>
                <a:latin typeface="Menlo"/>
              </a:rPr>
              <a:t>If alpha does not lie within this </a:t>
            </a:r>
            <a:r>
              <a:rPr lang="en-US" b="1" dirty="0">
                <a:latin typeface="Menlo"/>
              </a:rPr>
              <a:t>range</a:t>
            </a:r>
            <a:r>
              <a:rPr lang="en-US" dirty="0">
                <a:latin typeface="Menlo"/>
              </a:rPr>
              <a:t>, </a:t>
            </a:r>
            <a:r>
              <a:rPr lang="en-US" i="1" dirty="0">
                <a:latin typeface="Menlo"/>
              </a:rPr>
              <a:t>Intersection point = p</a:t>
            </a:r>
            <a:r>
              <a:rPr lang="en-US" i="1" baseline="-25000" dirty="0">
                <a:latin typeface="Menlo"/>
              </a:rPr>
              <a:t>a</a:t>
            </a:r>
            <a:r>
              <a:rPr lang="en-US" i="1" dirty="0">
                <a:latin typeface="Menlo"/>
              </a:rPr>
              <a:t> </a:t>
            </a:r>
            <a:r>
              <a:rPr lang="en-US" dirty="0">
                <a:latin typeface="Menlo"/>
              </a:rPr>
              <a:t>because it is closer of the two points</a:t>
            </a:r>
            <a:endParaRPr lang="pl-PL" dirty="0">
              <a:effectLst/>
              <a:latin typeface="Menl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b="0" i="0" dirty="0">
              <a:effectLst/>
              <a:latin typeface="Menlo"/>
            </a:endParaRPr>
          </a:p>
          <a:p>
            <a:endParaRPr lang="en-US" sz="1800" b="0" i="0" dirty="0">
              <a:effectLst/>
              <a:latin typeface="Menlo"/>
            </a:endParaRPr>
          </a:p>
          <a:p>
            <a:endParaRPr lang="en-US" dirty="0"/>
          </a:p>
          <a:p>
            <a:endParaRPr lang="en-US" dirty="0"/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F1068135-8567-2883-6624-DB0B27B68572}"/>
              </a:ext>
            </a:extLst>
          </p:cNvPr>
          <p:cNvCxnSpPr/>
          <p:nvPr/>
        </p:nvCxnSpPr>
        <p:spPr>
          <a:xfrm>
            <a:off x="6360520" y="3566651"/>
            <a:ext cx="5565058" cy="0"/>
          </a:xfrm>
          <a:prstGeom prst="line">
            <a:avLst/>
          </a:prstGeom>
          <a:ln>
            <a:solidFill>
              <a:schemeClr val="bg2">
                <a:lumMod val="1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3" name="Picture 52">
            <a:extLst>
              <a:ext uri="{FF2B5EF4-FFF2-40B4-BE49-F238E27FC236}">
                <a16:creationId xmlns:a16="http://schemas.microsoft.com/office/drawing/2014/main" id="{105AB68F-8EB4-3306-53D7-7A47F68039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351" y="2531382"/>
            <a:ext cx="4426080" cy="2975106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D6D0228D-E182-C3DA-63C0-FFB1B2489CB3}"/>
              </a:ext>
            </a:extLst>
          </p:cNvPr>
          <p:cNvSpPr txBox="1"/>
          <p:nvPr/>
        </p:nvSpPr>
        <p:spPr>
          <a:xfrm>
            <a:off x="9753601" y="1407702"/>
            <a:ext cx="1135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  <a:highlight>
                  <a:srgbClr val="FFFF00"/>
                </a:highlight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51140980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935501-6F4B-3933-6DCA-587971F2E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We determine point p</a:t>
            </a:r>
            <a:r>
              <a:rPr lang="en-US" baseline="-25000" dirty="0"/>
              <a:t>a</a:t>
            </a:r>
            <a:r>
              <a:rPr lang="en-US" dirty="0"/>
              <a:t> and p</a:t>
            </a:r>
            <a:r>
              <a:rPr lang="en-US" baseline="-25000" dirty="0"/>
              <a:t>b</a:t>
            </a:r>
            <a:r>
              <a:rPr lang="en-US" dirty="0"/>
              <a:t>( the two closest outer vertex points) by finding the minimum distance from these points to the max radius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FFE9172-E354-0D47-B721-57D6AEE16812}"/>
              </a:ext>
            </a:extLst>
          </p:cNvPr>
          <p:cNvSpPr txBox="1"/>
          <p:nvPr/>
        </p:nvSpPr>
        <p:spPr>
          <a:xfrm>
            <a:off x="7128387" y="3011971"/>
            <a:ext cx="4375355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distances can be easily computer as:</a:t>
            </a:r>
          </a:p>
          <a:p>
            <a:r>
              <a:rPr lang="en-US" dirty="0"/>
              <a:t>d = Radius(p</a:t>
            </a:r>
            <a:r>
              <a:rPr lang="en-US" baseline="-25000" dirty="0"/>
              <a:t>a</a:t>
            </a:r>
            <a:r>
              <a:rPr lang="en-US" dirty="0"/>
              <a:t>) – </a:t>
            </a:r>
            <a:r>
              <a:rPr lang="en-US" dirty="0" err="1"/>
              <a:t>R</a:t>
            </a:r>
            <a:r>
              <a:rPr lang="en-US" baseline="-25000" dirty="0" err="1"/>
              <a:t>max</a:t>
            </a:r>
            <a:endParaRPr lang="en-US" baseline="-25000" dirty="0"/>
          </a:p>
          <a:p>
            <a:endParaRPr lang="en-US" baseline="-25000" dirty="0"/>
          </a:p>
          <a:p>
            <a:endParaRPr lang="en-US" baseline="-25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points with the shortest two distances will be p</a:t>
            </a:r>
            <a:r>
              <a:rPr lang="en-US" baseline="-25000" dirty="0"/>
              <a:t>a </a:t>
            </a:r>
            <a:r>
              <a:rPr lang="en-US" dirty="0"/>
              <a:t>and p</a:t>
            </a:r>
            <a:r>
              <a:rPr lang="en-US" baseline="-25000" dirty="0"/>
              <a:t>b</a:t>
            </a:r>
            <a:endParaRPr lang="en-US" dirty="0"/>
          </a:p>
          <a:p>
            <a:endParaRPr lang="en-US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9DAC731B-0646-4B1E-92CC-3CB5BA70F5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252" y="2003825"/>
            <a:ext cx="7437765" cy="4285859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A35B1237-9BE9-8674-455B-2F22F4F4B669}"/>
              </a:ext>
            </a:extLst>
          </p:cNvPr>
          <p:cNvSpPr txBox="1"/>
          <p:nvPr/>
        </p:nvSpPr>
        <p:spPr>
          <a:xfrm>
            <a:off x="9979742" y="1396251"/>
            <a:ext cx="1135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  <a:highlight>
                  <a:srgbClr val="FFFF00"/>
                </a:highlight>
              </a:rPr>
              <a:t>Section 3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53F2059D-2C15-212F-D8C2-6DA48D75E326}"/>
                  </a:ext>
                </a:extLst>
              </p14:cNvPr>
              <p14:cNvContentPartPr/>
              <p14:nvPr/>
            </p14:nvContentPartPr>
            <p14:xfrm>
              <a:off x="5023994" y="3746028"/>
              <a:ext cx="360" cy="36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53F2059D-2C15-212F-D8C2-6DA48D75E32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006354" y="3728388"/>
                <a:ext cx="36000" cy="3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0790571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7E6CD74B-85FD-58FB-E8EE-FEA2BE6CEC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2907"/>
          <a:stretch/>
        </p:blipFill>
        <p:spPr>
          <a:xfrm>
            <a:off x="838199" y="2209132"/>
            <a:ext cx="5787144" cy="3592195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BD8D7310-2B3D-C9AC-86E2-A403AD8C81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63865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For case 2, The “near miss” point is simply the closest vertex to the minimum that can be easily computed by comparing distances like case 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F297EDA-B981-8A32-E6AF-E6D1E1DF1387}"/>
              </a:ext>
            </a:extLst>
          </p:cNvPr>
          <p:cNvSpPr txBox="1"/>
          <p:nvPr/>
        </p:nvSpPr>
        <p:spPr>
          <a:xfrm>
            <a:off x="6625343" y="2554069"/>
            <a:ext cx="5171768" cy="1292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distances can be easily computer as follows:</a:t>
            </a:r>
          </a:p>
          <a:p>
            <a:r>
              <a:rPr lang="en-US" dirty="0"/>
              <a:t>      d = </a:t>
            </a:r>
            <a:r>
              <a:rPr lang="en-US" dirty="0" err="1"/>
              <a:t>R</a:t>
            </a:r>
            <a:r>
              <a:rPr lang="en-US" baseline="-25000" dirty="0" err="1"/>
              <a:t>min</a:t>
            </a:r>
            <a:r>
              <a:rPr lang="en-US" dirty="0"/>
              <a:t> - Radius(p</a:t>
            </a:r>
            <a:r>
              <a:rPr lang="en-US" baseline="-25000" dirty="0"/>
              <a:t>a</a:t>
            </a:r>
            <a:r>
              <a:rPr lang="en-US" dirty="0"/>
              <a:t>)</a:t>
            </a:r>
            <a:endParaRPr lang="en-US" baseline="-25000" dirty="0"/>
          </a:p>
          <a:p>
            <a:endParaRPr lang="en-US" baseline="-25000" dirty="0"/>
          </a:p>
          <a:p>
            <a:endParaRPr lang="en-US" baseline="-25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points with the shortest distances will be p</a:t>
            </a:r>
            <a:r>
              <a:rPr lang="en-US" baseline="-25000" dirty="0"/>
              <a:t>a</a:t>
            </a:r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544A4E0-C68F-E9CB-E761-1C8BA7BD628D}"/>
              </a:ext>
            </a:extLst>
          </p:cNvPr>
          <p:cNvSpPr txBox="1"/>
          <p:nvPr/>
        </p:nvSpPr>
        <p:spPr>
          <a:xfrm flipH="1">
            <a:off x="3939293" y="3059668"/>
            <a:ext cx="514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</a:t>
            </a:r>
            <a:r>
              <a:rPr lang="en-US" baseline="-25000" dirty="0"/>
              <a:t>a</a:t>
            </a:r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D97AAAB-6006-7225-204B-0ED8D92FDB33}"/>
              </a:ext>
            </a:extLst>
          </p:cNvPr>
          <p:cNvSpPr txBox="1"/>
          <p:nvPr/>
        </p:nvSpPr>
        <p:spPr>
          <a:xfrm>
            <a:off x="10087897" y="1321356"/>
            <a:ext cx="1135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  <a:highlight>
                  <a:srgbClr val="FFFF00"/>
                </a:highlight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29017065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BD8EC7-3DAF-C4CE-0BCD-7EE90F701F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542" y="234981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A function in the Feature Extraction library allows users to XY datasets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D7EDEB-AEFC-ACA1-7C2F-8AD036778B41}"/>
              </a:ext>
            </a:extLst>
          </p:cNvPr>
          <p:cNvSpPr txBox="1"/>
          <p:nvPr/>
        </p:nvSpPr>
        <p:spPr>
          <a:xfrm>
            <a:off x="838200" y="5636850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dirty="0">
                <a:solidFill>
                  <a:srgbClr val="008013"/>
                </a:solidFill>
                <a:effectLst/>
                <a:latin typeface="Menlo"/>
              </a:rPr>
              <a:t>Function: </a:t>
            </a:r>
            <a:r>
              <a:rPr lang="en-US" sz="1800" b="0" i="0" dirty="0" err="1">
                <a:solidFill>
                  <a:srgbClr val="008013"/>
                </a:solidFill>
                <a:effectLst/>
                <a:latin typeface="Menlo"/>
              </a:rPr>
              <a:t>fcn_Points_plotSetsXY.m</a:t>
            </a:r>
            <a:endParaRPr lang="en-US" sz="1800" b="0" i="0" dirty="0">
              <a:solidFill>
                <a:srgbClr val="008013"/>
              </a:solidFill>
              <a:effectLst/>
              <a:latin typeface="Menlo"/>
            </a:endParaRPr>
          </a:p>
          <a:p>
            <a:r>
              <a:rPr lang="en-US" dirty="0">
                <a:solidFill>
                  <a:srgbClr val="008013"/>
                </a:solidFill>
                <a:latin typeface="Menlo"/>
              </a:rPr>
              <a:t>Script: </a:t>
            </a:r>
            <a:r>
              <a:rPr lang="en-US" sz="1800" b="0" i="0" dirty="0" err="1">
                <a:solidFill>
                  <a:srgbClr val="008013"/>
                </a:solidFill>
                <a:effectLst/>
                <a:latin typeface="Menlo"/>
              </a:rPr>
              <a:t>script_test_fcn_Points_plotSetsXY.m</a:t>
            </a:r>
            <a:endParaRPr lang="en-US" sz="1800" b="0" i="0" dirty="0">
              <a:effectLst/>
              <a:latin typeface="Menlo"/>
            </a:endParaRPr>
          </a:p>
          <a:p>
            <a:endParaRPr lang="en-US" sz="1800" b="0" i="0" dirty="0">
              <a:effectLst/>
              <a:latin typeface="Menlo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296C2D-64B8-8EEB-86DC-F796A7A2AF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8181" y="1577356"/>
            <a:ext cx="5334000" cy="40005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F0DA19C-5A19-3168-7F92-DB523C5ADB5D}"/>
              </a:ext>
            </a:extLst>
          </p:cNvPr>
          <p:cNvSpPr txBox="1"/>
          <p:nvPr/>
        </p:nvSpPr>
        <p:spPr>
          <a:xfrm>
            <a:off x="7492181" y="2967335"/>
            <a:ext cx="43753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Adapted from </a:t>
            </a:r>
            <a:r>
              <a:rPr lang="en-US" sz="1800" b="0" i="0" dirty="0" err="1">
                <a:solidFill>
                  <a:srgbClr val="008013"/>
                </a:solidFill>
                <a:effectLst/>
                <a:latin typeface="Menlo"/>
              </a:rPr>
              <a:t>fcn_Path_plotTraversalsXY</a:t>
            </a:r>
            <a:r>
              <a:rPr lang="en-US" dirty="0">
                <a:solidFill>
                  <a:srgbClr val="008013"/>
                </a:solidFill>
                <a:latin typeface="Menlo"/>
              </a:rPr>
              <a:t> </a:t>
            </a:r>
            <a:r>
              <a:rPr lang="en-US" dirty="0"/>
              <a:t>function in the path library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760948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5B5260A8-13CE-F055-6B34-838BCFA92D50}"/>
              </a:ext>
            </a:extLst>
          </p:cNvPr>
          <p:cNvSpPr txBox="1">
            <a:spLocks/>
          </p:cNvSpPr>
          <p:nvPr/>
        </p:nvSpPr>
        <p:spPr>
          <a:xfrm>
            <a:off x="144845" y="137651"/>
            <a:ext cx="1190231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There are numerous possible collision/near miss possibilities, which are summarized in the table below</a:t>
            </a:r>
          </a:p>
        </p:txBody>
      </p:sp>
      <p:graphicFrame>
        <p:nvGraphicFramePr>
          <p:cNvPr id="8" name="Table 3">
            <a:extLst>
              <a:ext uri="{FF2B5EF4-FFF2-40B4-BE49-F238E27FC236}">
                <a16:creationId xmlns:a16="http://schemas.microsoft.com/office/drawing/2014/main" id="{90176818-1E97-5849-16EF-F2C71E673623}"/>
              </a:ext>
            </a:extLst>
          </p:cNvPr>
          <p:cNvGraphicFramePr>
            <a:graphicFrameLocks noGrp="1"/>
          </p:cNvGraphicFramePr>
          <p:nvPr/>
        </p:nvGraphicFramePr>
        <p:xfrm>
          <a:off x="397792" y="1258990"/>
          <a:ext cx="9124696" cy="52982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704974">
                  <a:extLst>
                    <a:ext uri="{9D8B030D-6E8A-4147-A177-3AD203B41FA5}">
                      <a16:colId xmlns:a16="http://schemas.microsoft.com/office/drawing/2014/main" val="173083444"/>
                    </a:ext>
                  </a:extLst>
                </a:gridCol>
                <a:gridCol w="1900512">
                  <a:extLst>
                    <a:ext uri="{9D8B030D-6E8A-4147-A177-3AD203B41FA5}">
                      <a16:colId xmlns:a16="http://schemas.microsoft.com/office/drawing/2014/main" val="3431871941"/>
                    </a:ext>
                  </a:extLst>
                </a:gridCol>
                <a:gridCol w="2259605">
                  <a:extLst>
                    <a:ext uri="{9D8B030D-6E8A-4147-A177-3AD203B41FA5}">
                      <a16:colId xmlns:a16="http://schemas.microsoft.com/office/drawing/2014/main" val="531497455"/>
                    </a:ext>
                  </a:extLst>
                </a:gridCol>
                <a:gridCol w="2259605">
                  <a:extLst>
                    <a:ext uri="{9D8B030D-6E8A-4147-A177-3AD203B41FA5}">
                      <a16:colId xmlns:a16="http://schemas.microsoft.com/office/drawing/2014/main" val="2774606636"/>
                    </a:ext>
                  </a:extLst>
                </a:gridCol>
              </a:tblGrid>
              <a:tr h="255338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Front of Car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Inside of Car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Outside of Car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9434021"/>
                  </a:ext>
                </a:extLst>
              </a:tr>
              <a:tr h="414924">
                <a:tc>
                  <a:txBody>
                    <a:bodyPr/>
                    <a:lstStyle/>
                    <a:p>
                      <a:r>
                        <a:rPr lang="en-US" sz="1000" dirty="0"/>
                        <a:t>Vertex within track width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Direct calculation of vertex angle relative to center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N/A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3816845"/>
                  </a:ext>
                </a:extLst>
              </a:tr>
              <a:tr h="574510">
                <a:tc>
                  <a:txBody>
                    <a:bodyPr/>
                    <a:lstStyle/>
                    <a:p>
                      <a:r>
                        <a:rPr lang="en-US" sz="1000" dirty="0"/>
                        <a:t>Vertex between inside front corner and min radius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Calculate distance ahead of CG for collision then offset from vertex angle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N/A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5220977"/>
                  </a:ext>
                </a:extLst>
              </a:tr>
              <a:tr h="57451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Vertex between outside front corner and max radius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Calculate distance behind CG for collision then offset from vertex angle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2757259"/>
                  </a:ext>
                </a:extLst>
              </a:tr>
              <a:tr h="255338">
                <a:tc>
                  <a:txBody>
                    <a:bodyPr/>
                    <a:lstStyle/>
                    <a:p>
                      <a:r>
                        <a:rPr lang="en-US" sz="1000" dirty="0"/>
                        <a:t>Edge entirely within track width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Handled by vertex checks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N/A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1969729"/>
                  </a:ext>
                </a:extLst>
              </a:tr>
              <a:tr h="414924">
                <a:tc>
                  <a:txBody>
                    <a:bodyPr/>
                    <a:lstStyle/>
                    <a:p>
                      <a:r>
                        <a:rPr lang="en-US" sz="1000" dirty="0"/>
                        <a:t>Edge between min radius and track width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Handled by vertex check if track width vertex comes first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Circle/edge intersection check with inside front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N/A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1310000"/>
                  </a:ext>
                </a:extLst>
              </a:tr>
              <a:tr h="414924">
                <a:tc>
                  <a:txBody>
                    <a:bodyPr/>
                    <a:lstStyle/>
                    <a:p>
                      <a:r>
                        <a:rPr lang="en-US" sz="1000" dirty="0"/>
                        <a:t>Edge between max radius and track width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Handled by vertex check if track width vertex comes first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Circle/edge intersection check with outside front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7730832"/>
                  </a:ext>
                </a:extLst>
              </a:tr>
              <a:tr h="414924">
                <a:tc>
                  <a:txBody>
                    <a:bodyPr/>
                    <a:lstStyle/>
                    <a:p>
                      <a:r>
                        <a:rPr lang="en-US" sz="1000" dirty="0"/>
                        <a:t>Edge spans the track width but vertices within min and max radii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N/A unless edge is perfectly parallel to front of car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Circle/edge intersection check with inside front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Circle/edge intersection check with outside front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3012098"/>
                  </a:ext>
                </a:extLst>
              </a:tr>
              <a:tr h="414924">
                <a:tc>
                  <a:txBody>
                    <a:bodyPr/>
                    <a:lstStyle/>
                    <a:p>
                      <a:r>
                        <a:rPr lang="en-US" sz="1000" dirty="0"/>
                        <a:t>Edge spans min and max radii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N/A unless edge is perfectly parallel to front of car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Circle/edge intersection check with inside front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Circle/edge intersection check with outside front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8585489"/>
                  </a:ext>
                </a:extLst>
              </a:tr>
              <a:tr h="574510">
                <a:tc>
                  <a:txBody>
                    <a:bodyPr/>
                    <a:lstStyle/>
                    <a:p>
                      <a:r>
                        <a:rPr lang="en-US" sz="1000" dirty="0"/>
                        <a:t>Edge spans max radius with vertex outside of outer front track radius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Circle/edge intersection check with outside rear OR vertex check behind CG (depends on edge angle)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3643627"/>
                  </a:ext>
                </a:extLst>
              </a:tr>
              <a:tr h="41492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Edge spans min radius with vertex outside of inner front track radius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Vertex check ahead of CG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N/A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0072195"/>
                  </a:ext>
                </a:extLst>
              </a:tr>
              <a:tr h="574510">
                <a:tc>
                  <a:txBody>
                    <a:bodyPr/>
                    <a:lstStyle/>
                    <a:p>
                      <a:r>
                        <a:rPr lang="en-US" sz="1000" dirty="0"/>
                        <a:t>Vertices outside max/min radii (near miss)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Determine point with minimum difference from CG radius by vertices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Determine point with minimum difference from CG radius by vertices and nearest point on edges.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5771670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EF49622D-9461-CC1A-B7E7-D12CC3A463C4}"/>
              </a:ext>
            </a:extLst>
          </p:cNvPr>
          <p:cNvSpPr txBox="1"/>
          <p:nvPr/>
        </p:nvSpPr>
        <p:spPr>
          <a:xfrm>
            <a:off x="9775435" y="3183599"/>
            <a:ext cx="22755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Cases are shown with images in upcoming slides</a:t>
            </a:r>
          </a:p>
        </p:txBody>
      </p:sp>
    </p:spTree>
    <p:extLst>
      <p:ext uri="{BB962C8B-B14F-4D97-AF65-F5344CB8AC3E}">
        <p14:creationId xmlns:p14="http://schemas.microsoft.com/office/powerpoint/2010/main" val="127304380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0EBCBA-7180-CB40-B119-9963A8C36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Vertex/vertices is within track width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0E1310-F3B5-224A-BF41-F4373EDD0F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7544" y="1883303"/>
            <a:ext cx="3918456" cy="352777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25AC884-262C-164C-8798-F40E1B447E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83303"/>
            <a:ext cx="3918456" cy="3527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09871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B9B458-252B-9942-B054-DAFF40A411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58" y="264641"/>
            <a:ext cx="11149484" cy="1325563"/>
          </a:xfrm>
        </p:spPr>
        <p:txBody>
          <a:bodyPr>
            <a:normAutofit/>
          </a:bodyPr>
          <a:lstStyle/>
          <a:p>
            <a:r>
              <a:rPr lang="en-US" sz="4000" dirty="0"/>
              <a:t>Vertex is between inside front corner and minimum radius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083D9B3-6EB7-8447-9C10-DE29307D05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4931" y="1590204"/>
            <a:ext cx="4796192" cy="431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55885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0ECC1F-1ECA-CC44-990E-6BC6412EAF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6792" y="79990"/>
            <a:ext cx="10881853" cy="1325563"/>
          </a:xfrm>
        </p:spPr>
        <p:txBody>
          <a:bodyPr>
            <a:normAutofit/>
          </a:bodyPr>
          <a:lstStyle/>
          <a:p>
            <a:r>
              <a:rPr lang="en-US" sz="4000" dirty="0"/>
              <a:t>Vertex is between outside front corner and maximum radius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FC8757-4322-0C4F-8108-7FE0BBE2A1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5985" y="1132080"/>
            <a:ext cx="6360030" cy="5725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64084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6DFBF7-177F-E242-AE25-8F97845971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9012" y="93841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Edge is entirely within track width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8E3D012-4806-F744-B74A-8D9B38C5E2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2638" y="1387375"/>
            <a:ext cx="5614963" cy="5055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61808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25C4A-2B9B-7E4A-961C-3685FC19E6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3037" y="214395"/>
            <a:ext cx="10448637" cy="1325563"/>
          </a:xfrm>
        </p:spPr>
        <p:txBody>
          <a:bodyPr>
            <a:normAutofit/>
          </a:bodyPr>
          <a:lstStyle/>
          <a:p>
            <a:r>
              <a:rPr lang="en-US" sz="4000" dirty="0"/>
              <a:t>Edge is between minimum radius and track width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338E955-1D84-2D49-A51B-159E6878FB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1" y="1943629"/>
            <a:ext cx="4620645" cy="415995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FEE48F3-6CFB-474F-A3DD-68440A96D6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7356" y="1943629"/>
            <a:ext cx="4620645" cy="4159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62087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DD77AF-10B1-7A44-BB72-30530990C6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3983" y="240623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Edge is between maximum radius and track width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DF0B9C-BA61-CA4A-802B-306F3865D0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9783" y="1838435"/>
            <a:ext cx="4572000" cy="411616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DFA1C46-01E2-A940-95E7-21AC03394E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2450" y="1838435"/>
            <a:ext cx="4572000" cy="4116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53288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99288-D0B1-A646-A036-4B190BBF61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872019" cy="1325563"/>
          </a:xfrm>
        </p:spPr>
        <p:txBody>
          <a:bodyPr>
            <a:normAutofit/>
          </a:bodyPr>
          <a:lstStyle/>
          <a:p>
            <a:r>
              <a:rPr lang="en-US" sz="4000" dirty="0"/>
              <a:t>Edge spans the track width but vertices within min and maximum radii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2253FD-2F31-184B-B4F5-1AE66A0F34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4939" y="2020711"/>
            <a:ext cx="4572000" cy="411616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D3E1887-AE75-EC4E-8894-165581D5C6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7510" y="2020709"/>
            <a:ext cx="4572000" cy="4116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09740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EDCA25-D679-E744-A332-C55FC129D3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9486"/>
            <a:ext cx="10515600" cy="1325563"/>
          </a:xfrm>
        </p:spPr>
        <p:txBody>
          <a:bodyPr/>
          <a:lstStyle/>
          <a:p>
            <a:r>
              <a:rPr lang="en-US" dirty="0"/>
              <a:t>Edge spans the minimum and maximum radii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E1624BB-B712-444D-BD95-166A4BE394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3896" y="1020284"/>
            <a:ext cx="6484208" cy="5837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58780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816FA-585C-EC47-A1D2-6201C0C1C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Edge spans max radius with vertex outside of outer front track radius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DAB7BE-E291-DB49-B4D6-AD0B7861CD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0" y="1793760"/>
            <a:ext cx="4572000" cy="411616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281066A-EBDE-7B41-80D0-FDABD1C777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1431" y="1793761"/>
            <a:ext cx="4572000" cy="411616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22A707D-89A3-EB47-9B1A-231F838517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35974" y="1793761"/>
            <a:ext cx="4572000" cy="4116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0332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9B1B6-F2CC-0D5B-6A06-0B0DC35AE7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879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Users can create their own XY data using a function in this library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5788B4-D6F1-1DFB-806E-699B6402E1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628292"/>
            <a:ext cx="5334000" cy="40005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48B2C38-300E-64BC-C848-F027BDD2F7B6}"/>
              </a:ext>
            </a:extLst>
          </p:cNvPr>
          <p:cNvSpPr txBox="1"/>
          <p:nvPr/>
        </p:nvSpPr>
        <p:spPr>
          <a:xfrm>
            <a:off x="3507059" y="5850442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dirty="0">
                <a:solidFill>
                  <a:srgbClr val="008013"/>
                </a:solidFill>
                <a:effectLst/>
                <a:latin typeface="Menlo"/>
              </a:rPr>
              <a:t>Function: </a:t>
            </a:r>
            <a:r>
              <a:rPr lang="en-US" sz="1800" b="0" i="0" dirty="0" err="1">
                <a:solidFill>
                  <a:srgbClr val="008013"/>
                </a:solidFill>
                <a:effectLst/>
                <a:latin typeface="Menlo"/>
              </a:rPr>
              <a:t>fcn_Points_fillPointSetViaUserInputs.m</a:t>
            </a:r>
            <a:endParaRPr lang="en-US" sz="1800" b="0" i="0" dirty="0">
              <a:solidFill>
                <a:srgbClr val="008013"/>
              </a:solidFill>
              <a:effectLst/>
              <a:latin typeface="Menlo"/>
            </a:endParaRPr>
          </a:p>
          <a:p>
            <a:r>
              <a:rPr lang="en-US" dirty="0">
                <a:solidFill>
                  <a:srgbClr val="008013"/>
                </a:solidFill>
                <a:latin typeface="Menlo"/>
              </a:rPr>
              <a:t>Script: </a:t>
            </a:r>
            <a:r>
              <a:rPr lang="en-US" sz="1800" b="0" i="0" dirty="0" err="1">
                <a:solidFill>
                  <a:srgbClr val="008013"/>
                </a:solidFill>
                <a:effectLst/>
                <a:latin typeface="Menlo"/>
              </a:rPr>
              <a:t>script_test_fcn_Path_fillPathViaUserInputs.m</a:t>
            </a:r>
            <a:endParaRPr lang="en-US" sz="1800" b="0" i="0" dirty="0">
              <a:effectLst/>
              <a:latin typeface="Menlo"/>
            </a:endParaRPr>
          </a:p>
          <a:p>
            <a:endParaRPr lang="en-US" sz="1800" b="0" i="0" dirty="0">
              <a:effectLst/>
              <a:latin typeface="Menlo"/>
            </a:endParaRP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E3D930AA-48B8-C15E-4EAA-BBA95EAE16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4580" y="2124773"/>
            <a:ext cx="4806646" cy="1945782"/>
          </a:xfrm>
        </p:spPr>
        <p:txBody>
          <a:bodyPr>
            <a:normAutofit/>
          </a:bodyPr>
          <a:lstStyle/>
          <a:p>
            <a:r>
              <a:rPr lang="en-US" sz="1800" dirty="0"/>
              <a:t>Function was adapted from </a:t>
            </a:r>
            <a:r>
              <a:rPr lang="en-US" sz="1800" dirty="0" err="1">
                <a:solidFill>
                  <a:srgbClr val="008013"/>
                </a:solidFill>
                <a:latin typeface="Menlo"/>
              </a:rPr>
              <a:t>fcn_Path_fillPathViaUserInputs</a:t>
            </a:r>
            <a:r>
              <a:rPr lang="en-US" sz="1800" dirty="0">
                <a:solidFill>
                  <a:srgbClr val="008013"/>
                </a:solidFill>
                <a:latin typeface="Menlo"/>
              </a:rPr>
              <a:t> </a:t>
            </a:r>
            <a:r>
              <a:rPr lang="en-US" sz="1800" dirty="0"/>
              <a:t>from the path library</a:t>
            </a:r>
          </a:p>
          <a:p>
            <a:r>
              <a:rPr lang="en-US" sz="1800" dirty="0"/>
              <a:t>This is a function for the user to click on the figure to generate XY path. Points are collected and plotted until the user double clicks. </a:t>
            </a:r>
          </a:p>
        </p:txBody>
      </p:sp>
    </p:spTree>
    <p:extLst>
      <p:ext uri="{BB962C8B-B14F-4D97-AF65-F5344CB8AC3E}">
        <p14:creationId xmlns:p14="http://schemas.microsoft.com/office/powerpoint/2010/main" val="375665498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E0DE04-9906-1C4F-B9B5-5ECD71F3F9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Edge spans min radius with vertex outside of inner front track radius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E596BC-72C2-2642-B45A-E01359A662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7067" y="1387375"/>
            <a:ext cx="6400800" cy="5762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87673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D54E45-FE0F-9041-8B1E-2FE518E59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Vertices are outside maximum/minimum radii (near miss)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C42962B-FEBC-DD4A-9B26-AA48AE78F9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79254" y="1951023"/>
            <a:ext cx="4572000" cy="411616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853CDEF-927E-7743-9D63-22AB26EA04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4949" y="1951022"/>
            <a:ext cx="4572000" cy="411616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ADB0AB9-C1E4-A54C-A737-389E490C49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9152" y="1951021"/>
            <a:ext cx="4572000" cy="4116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66243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12D36F-A4EA-14EF-3798-FBD125358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C2DFF0-7066-4206-11A9-BF87EDA282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932" y="2120048"/>
            <a:ext cx="9778832" cy="4151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92296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A18D91E-EEED-C3A5-DCCE-692A1F0870CA}"/>
              </a:ext>
            </a:extLst>
          </p:cNvPr>
          <p:cNvSpPr/>
          <p:nvPr/>
        </p:nvSpPr>
        <p:spPr>
          <a:xfrm>
            <a:off x="1165981" y="4770632"/>
            <a:ext cx="2532888" cy="76698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F35696-F7AC-BE50-BEB1-9C19D06DB9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1185" y="4610212"/>
            <a:ext cx="752596" cy="1318782"/>
          </a:xfrm>
          <a:prstGeom prst="rect">
            <a:avLst/>
          </a:prstGeom>
          <a:ln w="28575">
            <a:noFill/>
          </a:ln>
        </p:spPr>
      </p:pic>
      <p:pic>
        <p:nvPicPr>
          <p:cNvPr id="6" name="Picture 2" descr="Center of Gravity Symbol Sign on White Background Stock Vector -  Illustration of electrical, earth: 219734211">
            <a:extLst>
              <a:ext uri="{FF2B5EF4-FFF2-40B4-BE49-F238E27FC236}">
                <a16:creationId xmlns:a16="http://schemas.microsoft.com/office/drawing/2014/main" id="{A2448C0C-EF6F-518C-41EF-06C4B83E24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250" b="94250" l="6625" r="92875">
                        <a14:foregroundMark x1="26375" y1="28375" x2="26375" y2="28375"/>
                        <a14:foregroundMark x1="36125" y1="27500" x2="36125" y2="27500"/>
                        <a14:foregroundMark x1="36125" y1="26000" x2="36125" y2="26000"/>
                        <a14:foregroundMark x1="29875" y1="32000" x2="29875" y2="32000"/>
                        <a14:foregroundMark x1="29875" y1="32000" x2="29875" y2="32000"/>
                        <a14:foregroundMark x1="64625" y1="34625" x2="64625" y2="34625"/>
                        <a14:foregroundMark x1="64625" y1="34625" x2="64625" y2="34625"/>
                        <a14:foregroundMark x1="56375" y1="9500" x2="56375" y2="9500"/>
                        <a14:foregroundMark x1="56375" y1="9500" x2="56375" y2="9500"/>
                        <a14:foregroundMark x1="92875" y1="45125" x2="92875" y2="45125"/>
                        <a14:foregroundMark x1="92875" y1="45125" x2="92875" y2="45125"/>
                        <a14:foregroundMark x1="78625" y1="58250" x2="65000" y2="78875"/>
                        <a14:foregroundMark x1="65000" y1="78875" x2="62250" y2="63625"/>
                        <a14:foregroundMark x1="62250" y1="63625" x2="67250" y2="57125"/>
                        <a14:foregroundMark x1="50261" y1="6583" x2="22896" y2="13298"/>
                        <a14:foregroundMark x1="52125" y1="6125" x2="51355" y2="6314"/>
                        <a14:foregroundMark x1="8600" y1="31000" x2="4500" y2="46000"/>
                        <a14:foregroundMark x1="4500" y1="46000" x2="7750" y2="68625"/>
                        <a14:foregroundMark x1="7750" y1="68625" x2="17125" y2="81625"/>
                        <a14:foregroundMark x1="17125" y1="81625" x2="49375" y2="93125"/>
                        <a14:foregroundMark x1="49375" y1="93125" x2="64500" y2="92625"/>
                        <a14:foregroundMark x1="64500" y1="92625" x2="78125" y2="85875"/>
                        <a14:foregroundMark x1="78125" y1="85875" x2="91219" y2="68930"/>
                        <a14:foregroundMark x1="94826" y1="55869" x2="94500" y2="47125"/>
                        <a14:foregroundMark x1="94500" y1="47125" x2="86250" y2="31625"/>
                        <a14:foregroundMark x1="86250" y1="31625" x2="62250" y2="9250"/>
                        <a14:foregroundMark x1="51312" y1="3837" x2="50125" y2="3250"/>
                        <a14:foregroundMark x1="62250" y1="9250" x2="52462" y2="4406"/>
                        <a14:foregroundMark x1="6125" y1="37500" x2="5000" y2="52500"/>
                        <a14:foregroundMark x1="5000" y1="52500" x2="12250" y2="71875"/>
                        <a14:foregroundMark x1="12250" y1="71875" x2="41125" y2="91875"/>
                        <a14:foregroundMark x1="41125" y1="91875" x2="58500" y2="92875"/>
                        <a14:foregroundMark x1="58500" y1="92875" x2="78750" y2="81625"/>
                        <a14:foregroundMark x1="78750" y1="81625" x2="92010" y2="63393"/>
                        <a14:foregroundMark x1="93612" y1="55697" x2="93375" y2="46625"/>
                        <a14:foregroundMark x1="93375" y1="46625" x2="88500" y2="33625"/>
                        <a14:foregroundMark x1="88500" y1="33625" x2="67250" y2="8000"/>
                        <a14:foregroundMark x1="67250" y1="8000" x2="36500" y2="12000"/>
                        <a14:foregroundMark x1="36500" y1="12000" x2="19625" y2="20625"/>
                        <a14:foregroundMark x1="19625" y1="20625" x2="7500" y2="33750"/>
                        <a14:foregroundMark x1="7500" y1="33750" x2="30500" y2="21125"/>
                        <a14:foregroundMark x1="30500" y1="21125" x2="24125" y2="50375"/>
                        <a14:foregroundMark x1="24125" y1="50375" x2="45750" y2="29875"/>
                        <a14:foregroundMark x1="45750" y1="29875" x2="39250" y2="50000"/>
                        <a14:foregroundMark x1="39250" y1="50000" x2="53500" y2="40000"/>
                        <a14:foregroundMark x1="53500" y1="40000" x2="55750" y2="75625"/>
                        <a14:foregroundMark x1="55750" y1="75625" x2="72000" y2="61000"/>
                        <a14:foregroundMark x1="72000" y1="61000" x2="48250" y2="39875"/>
                        <a14:foregroundMark x1="48250" y1="39875" x2="27250" y2="40250"/>
                        <a14:foregroundMark x1="27250" y1="40250" x2="36000" y2="21375"/>
                        <a14:foregroundMark x1="36000" y1="21375" x2="22375" y2="49125"/>
                        <a14:foregroundMark x1="22375" y1="49125" x2="29250" y2="32125"/>
                        <a14:foregroundMark x1="29250" y1="32125" x2="24125" y2="50000"/>
                        <a14:foregroundMark x1="18125" y1="37750" x2="10625" y2="51875"/>
                        <a14:foregroundMark x1="10625" y1="51875" x2="15500" y2="34375"/>
                        <a14:foregroundMark x1="15500" y1="34375" x2="27875" y2="40375"/>
                        <a14:foregroundMark x1="58625" y1="92250" x2="44875" y2="93125"/>
                        <a14:foregroundMark x1="44875" y1="93125" x2="64125" y2="88625"/>
                        <a14:foregroundMark x1="64125" y1="88625" x2="81125" y2="69125"/>
                        <a14:foregroundMark x1="81125" y1="69125" x2="86750" y2="47875"/>
                        <a14:foregroundMark x1="86750" y1="47875" x2="73250" y2="28750"/>
                        <a14:foregroundMark x1="73250" y1="28750" x2="57750" y2="20875"/>
                        <a14:foregroundMark x1="57750" y1="20875" x2="32125" y2="18250"/>
                        <a14:foregroundMark x1="32125" y1="18250" x2="12125" y2="40375"/>
                        <a14:foregroundMark x1="12125" y1="40375" x2="6625" y2="57375"/>
                        <a14:foregroundMark x1="6625" y1="57375" x2="7500" y2="61500"/>
                        <a14:foregroundMark x1="46625" y1="94250" x2="53250" y2="93125"/>
                        <a14:backgroundMark x1="22375" y1="12875" x2="8125" y2="26375"/>
                        <a14:backgroundMark x1="8125" y1="26375" x2="6375" y2="30000"/>
                        <a14:backgroundMark x1="22750" y1="13500" x2="22750" y2="13500"/>
                        <a14:backgroundMark x1="51000" y1="4375" x2="52625" y2="4125"/>
                        <a14:backgroundMark x1="95750" y1="56000" x2="93500" y2="717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7637" y="5139964"/>
            <a:ext cx="278401" cy="278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Pentagon 6">
            <a:extLst>
              <a:ext uri="{FF2B5EF4-FFF2-40B4-BE49-F238E27FC236}">
                <a16:creationId xmlns:a16="http://schemas.microsoft.com/office/drawing/2014/main" id="{7A2F4D0E-4114-C1AF-12D6-31F5FDBFB5C9}"/>
              </a:ext>
            </a:extLst>
          </p:cNvPr>
          <p:cNvSpPr/>
          <p:nvPr/>
        </p:nvSpPr>
        <p:spPr>
          <a:xfrm rot="1819824">
            <a:off x="3324377" y="3597422"/>
            <a:ext cx="991531" cy="955657"/>
          </a:xfrm>
          <a:prstGeom prst="pen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Arc 7">
            <a:extLst>
              <a:ext uri="{FF2B5EF4-FFF2-40B4-BE49-F238E27FC236}">
                <a16:creationId xmlns:a16="http://schemas.microsoft.com/office/drawing/2014/main" id="{7259766C-F5FC-2145-3CDF-FF67AE782214}"/>
              </a:ext>
            </a:extLst>
          </p:cNvPr>
          <p:cNvSpPr/>
          <p:nvPr/>
        </p:nvSpPr>
        <p:spPr>
          <a:xfrm>
            <a:off x="173949" y="2997753"/>
            <a:ext cx="5765945" cy="5330823"/>
          </a:xfrm>
          <a:prstGeom prst="arc">
            <a:avLst>
              <a:gd name="adj1" fmla="val 16287460"/>
              <a:gd name="adj2" fmla="val 393398"/>
            </a:avLst>
          </a:prstGeom>
          <a:ln>
            <a:prstDash val="lgDash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Arc 8">
            <a:extLst>
              <a:ext uri="{FF2B5EF4-FFF2-40B4-BE49-F238E27FC236}">
                <a16:creationId xmlns:a16="http://schemas.microsoft.com/office/drawing/2014/main" id="{B048EA10-78E7-A46C-D74F-A110EAA1D1F3}"/>
              </a:ext>
            </a:extLst>
          </p:cNvPr>
          <p:cNvSpPr/>
          <p:nvPr/>
        </p:nvSpPr>
        <p:spPr>
          <a:xfrm>
            <a:off x="1007754" y="2490277"/>
            <a:ext cx="5717510" cy="5330824"/>
          </a:xfrm>
          <a:prstGeom prst="arc">
            <a:avLst>
              <a:gd name="adj1" fmla="val 17190226"/>
              <a:gd name="adj2" fmla="val 1534456"/>
            </a:avLst>
          </a:prstGeom>
          <a:ln>
            <a:prstDash val="lgDash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545ED9C-D371-A14E-0536-40DA2377DD45}"/>
              </a:ext>
            </a:extLst>
          </p:cNvPr>
          <p:cNvSpPr txBox="1"/>
          <p:nvPr/>
        </p:nvSpPr>
        <p:spPr>
          <a:xfrm>
            <a:off x="1165983" y="4770632"/>
            <a:ext cx="1272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Case 2: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EF6BA0-BD7E-AE31-54E5-307E3EA4F585}"/>
              </a:ext>
            </a:extLst>
          </p:cNvPr>
          <p:cNvSpPr txBox="1"/>
          <p:nvPr/>
        </p:nvSpPr>
        <p:spPr>
          <a:xfrm>
            <a:off x="1190715" y="5066533"/>
            <a:ext cx="22445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Object lies inside </a:t>
            </a:r>
            <a:r>
              <a:rPr lang="en-US" dirty="0" err="1"/>
              <a:t>R</a:t>
            </a:r>
            <a:r>
              <a:rPr lang="en-US" baseline="-25000" dirty="0" err="1"/>
              <a:t>min</a:t>
            </a:r>
            <a:r>
              <a:rPr lang="en-US" dirty="0"/>
              <a:t>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66B076D-4C4E-877E-C62F-B95AF771BA57}"/>
              </a:ext>
            </a:extLst>
          </p:cNvPr>
          <p:cNvSpPr txBox="1"/>
          <p:nvPr/>
        </p:nvSpPr>
        <p:spPr>
          <a:xfrm>
            <a:off x="4100052" y="234241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R</a:t>
            </a:r>
            <a:r>
              <a:rPr lang="en-US" baseline="-25000" dirty="0" err="1"/>
              <a:t>max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DC3C202-638A-78FD-64DA-5B0FA71236C9}"/>
              </a:ext>
            </a:extLst>
          </p:cNvPr>
          <p:cNvSpPr txBox="1"/>
          <p:nvPr/>
        </p:nvSpPr>
        <p:spPr>
          <a:xfrm>
            <a:off x="2813185" y="286596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R</a:t>
            </a:r>
            <a:r>
              <a:rPr lang="en-US" baseline="-25000" dirty="0" err="1"/>
              <a:t>min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20719554-1240-8C66-67DF-FD995FA41A59}"/>
                  </a:ext>
                </a:extLst>
              </p14:cNvPr>
              <p14:cNvContentPartPr/>
              <p14:nvPr/>
            </p14:nvContentPartPr>
            <p14:xfrm>
              <a:off x="4060634" y="3657468"/>
              <a:ext cx="360" cy="3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20719554-1240-8C66-67DF-FD995FA41A5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042634" y="3639468"/>
                <a:ext cx="36000" cy="36000"/>
              </a:xfrm>
              <a:prstGeom prst="rect">
                <a:avLst/>
              </a:prstGeom>
            </p:spPr>
          </p:pic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F38B806-77AD-E0C7-1F8F-4871B809EF66}"/>
              </a:ext>
            </a:extLst>
          </p:cNvPr>
          <p:cNvCxnSpPr/>
          <p:nvPr/>
        </p:nvCxnSpPr>
        <p:spPr>
          <a:xfrm>
            <a:off x="2104103" y="3338759"/>
            <a:ext cx="1838632" cy="2892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E2811E41-4A0C-A70C-C212-EDC9E75053DF}"/>
              </a:ext>
            </a:extLst>
          </p:cNvPr>
          <p:cNvSpPr txBox="1"/>
          <p:nvPr/>
        </p:nvSpPr>
        <p:spPr>
          <a:xfrm>
            <a:off x="474639" y="3170487"/>
            <a:ext cx="2034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Case 2 closest point</a:t>
            </a:r>
          </a:p>
        </p:txBody>
      </p:sp>
    </p:spTree>
    <p:extLst>
      <p:ext uri="{BB962C8B-B14F-4D97-AF65-F5344CB8AC3E}">
        <p14:creationId xmlns:p14="http://schemas.microsoft.com/office/powerpoint/2010/main" val="117913221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014F36-D60E-FD24-B5BF-2F1377F78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190F903-5F05-3183-C47A-132067DCC6B3}"/>
              </a:ext>
            </a:extLst>
          </p:cNvPr>
          <p:cNvSpPr/>
          <p:nvPr/>
        </p:nvSpPr>
        <p:spPr>
          <a:xfrm>
            <a:off x="2510202" y="4328546"/>
            <a:ext cx="2546555" cy="6463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A0214D-1A63-AA3B-744E-3DEE5E085D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1185" y="4610212"/>
            <a:ext cx="752596" cy="1318782"/>
          </a:xfrm>
          <a:prstGeom prst="rect">
            <a:avLst/>
          </a:prstGeom>
          <a:ln w="28575">
            <a:noFill/>
          </a:ln>
        </p:spPr>
      </p:pic>
      <p:pic>
        <p:nvPicPr>
          <p:cNvPr id="5" name="Picture 2" descr="Center of Gravity Symbol Sign on White Background Stock Vector -  Illustration of electrical, earth: 219734211">
            <a:extLst>
              <a:ext uri="{FF2B5EF4-FFF2-40B4-BE49-F238E27FC236}">
                <a16:creationId xmlns:a16="http://schemas.microsoft.com/office/drawing/2014/main" id="{8BD3F6E9-1569-430C-6F13-56E8025A61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250" b="94250" l="6625" r="92875">
                        <a14:foregroundMark x1="26375" y1="28375" x2="26375" y2="28375"/>
                        <a14:foregroundMark x1="36125" y1="27500" x2="36125" y2="27500"/>
                        <a14:foregroundMark x1="36125" y1="26000" x2="36125" y2="26000"/>
                        <a14:foregroundMark x1="29875" y1="32000" x2="29875" y2="32000"/>
                        <a14:foregroundMark x1="29875" y1="32000" x2="29875" y2="32000"/>
                        <a14:foregroundMark x1="64625" y1="34625" x2="64625" y2="34625"/>
                        <a14:foregroundMark x1="64625" y1="34625" x2="64625" y2="34625"/>
                        <a14:foregroundMark x1="56375" y1="9500" x2="56375" y2="9500"/>
                        <a14:foregroundMark x1="56375" y1="9500" x2="56375" y2="9500"/>
                        <a14:foregroundMark x1="92875" y1="45125" x2="92875" y2="45125"/>
                        <a14:foregroundMark x1="92875" y1="45125" x2="92875" y2="45125"/>
                        <a14:foregroundMark x1="78625" y1="58250" x2="65000" y2="78875"/>
                        <a14:foregroundMark x1="65000" y1="78875" x2="62250" y2="63625"/>
                        <a14:foregroundMark x1="62250" y1="63625" x2="67250" y2="57125"/>
                        <a14:foregroundMark x1="50261" y1="6583" x2="22896" y2="13298"/>
                        <a14:foregroundMark x1="52125" y1="6125" x2="51355" y2="6314"/>
                        <a14:foregroundMark x1="8600" y1="31000" x2="4500" y2="46000"/>
                        <a14:foregroundMark x1="4500" y1="46000" x2="7750" y2="68625"/>
                        <a14:foregroundMark x1="7750" y1="68625" x2="17125" y2="81625"/>
                        <a14:foregroundMark x1="17125" y1="81625" x2="49375" y2="93125"/>
                        <a14:foregroundMark x1="49375" y1="93125" x2="64500" y2="92625"/>
                        <a14:foregroundMark x1="64500" y1="92625" x2="78125" y2="85875"/>
                        <a14:foregroundMark x1="78125" y1="85875" x2="91219" y2="68930"/>
                        <a14:foregroundMark x1="94826" y1="55869" x2="94500" y2="47125"/>
                        <a14:foregroundMark x1="94500" y1="47125" x2="86250" y2="31625"/>
                        <a14:foregroundMark x1="86250" y1="31625" x2="62250" y2="9250"/>
                        <a14:foregroundMark x1="51312" y1="3837" x2="50125" y2="3250"/>
                        <a14:foregroundMark x1="62250" y1="9250" x2="52462" y2="4406"/>
                        <a14:foregroundMark x1="6125" y1="37500" x2="5000" y2="52500"/>
                        <a14:foregroundMark x1="5000" y1="52500" x2="12250" y2="71875"/>
                        <a14:foregroundMark x1="12250" y1="71875" x2="41125" y2="91875"/>
                        <a14:foregroundMark x1="41125" y1="91875" x2="58500" y2="92875"/>
                        <a14:foregroundMark x1="58500" y1="92875" x2="78750" y2="81625"/>
                        <a14:foregroundMark x1="78750" y1="81625" x2="92010" y2="63393"/>
                        <a14:foregroundMark x1="93612" y1="55697" x2="93375" y2="46625"/>
                        <a14:foregroundMark x1="93375" y1="46625" x2="88500" y2="33625"/>
                        <a14:foregroundMark x1="88500" y1="33625" x2="67250" y2="8000"/>
                        <a14:foregroundMark x1="67250" y1="8000" x2="36500" y2="12000"/>
                        <a14:foregroundMark x1="36500" y1="12000" x2="19625" y2="20625"/>
                        <a14:foregroundMark x1="19625" y1="20625" x2="7500" y2="33750"/>
                        <a14:foregroundMark x1="7500" y1="33750" x2="30500" y2="21125"/>
                        <a14:foregroundMark x1="30500" y1="21125" x2="24125" y2="50375"/>
                        <a14:foregroundMark x1="24125" y1="50375" x2="45750" y2="29875"/>
                        <a14:foregroundMark x1="45750" y1="29875" x2="39250" y2="50000"/>
                        <a14:foregroundMark x1="39250" y1="50000" x2="53500" y2="40000"/>
                        <a14:foregroundMark x1="53500" y1="40000" x2="55750" y2="75625"/>
                        <a14:foregroundMark x1="55750" y1="75625" x2="72000" y2="61000"/>
                        <a14:foregroundMark x1="72000" y1="61000" x2="48250" y2="39875"/>
                        <a14:foregroundMark x1="48250" y1="39875" x2="27250" y2="40250"/>
                        <a14:foregroundMark x1="27250" y1="40250" x2="36000" y2="21375"/>
                        <a14:foregroundMark x1="36000" y1="21375" x2="22375" y2="49125"/>
                        <a14:foregroundMark x1="22375" y1="49125" x2="29250" y2="32125"/>
                        <a14:foregroundMark x1="29250" y1="32125" x2="24125" y2="50000"/>
                        <a14:foregroundMark x1="18125" y1="37750" x2="10625" y2="51875"/>
                        <a14:foregroundMark x1="10625" y1="51875" x2="15500" y2="34375"/>
                        <a14:foregroundMark x1="15500" y1="34375" x2="27875" y2="40375"/>
                        <a14:foregroundMark x1="58625" y1="92250" x2="44875" y2="93125"/>
                        <a14:foregroundMark x1="44875" y1="93125" x2="64125" y2="88625"/>
                        <a14:foregroundMark x1="64125" y1="88625" x2="81125" y2="69125"/>
                        <a14:foregroundMark x1="81125" y1="69125" x2="86750" y2="47875"/>
                        <a14:foregroundMark x1="86750" y1="47875" x2="73250" y2="28750"/>
                        <a14:foregroundMark x1="73250" y1="28750" x2="57750" y2="20875"/>
                        <a14:foregroundMark x1="57750" y1="20875" x2="32125" y2="18250"/>
                        <a14:foregroundMark x1="32125" y1="18250" x2="12125" y2="40375"/>
                        <a14:foregroundMark x1="12125" y1="40375" x2="6625" y2="57375"/>
                        <a14:foregroundMark x1="6625" y1="57375" x2="7500" y2="61500"/>
                        <a14:foregroundMark x1="46625" y1="94250" x2="53250" y2="93125"/>
                        <a14:backgroundMark x1="22375" y1="12875" x2="8125" y2="26375"/>
                        <a14:backgroundMark x1="8125" y1="26375" x2="6375" y2="30000"/>
                        <a14:backgroundMark x1="22750" y1="13500" x2="22750" y2="13500"/>
                        <a14:backgroundMark x1="51000" y1="4375" x2="52625" y2="4125"/>
                        <a14:backgroundMark x1="95750" y1="56000" x2="93500" y2="717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7637" y="5139964"/>
            <a:ext cx="278401" cy="278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rc 5">
            <a:extLst>
              <a:ext uri="{FF2B5EF4-FFF2-40B4-BE49-F238E27FC236}">
                <a16:creationId xmlns:a16="http://schemas.microsoft.com/office/drawing/2014/main" id="{84FC1E9D-EE64-B9CA-2640-2BAA0C5241B2}"/>
              </a:ext>
            </a:extLst>
          </p:cNvPr>
          <p:cNvSpPr/>
          <p:nvPr/>
        </p:nvSpPr>
        <p:spPr>
          <a:xfrm>
            <a:off x="173949" y="2997753"/>
            <a:ext cx="5765945" cy="5330823"/>
          </a:xfrm>
          <a:prstGeom prst="arc">
            <a:avLst>
              <a:gd name="adj1" fmla="val 16287460"/>
              <a:gd name="adj2" fmla="val 393398"/>
            </a:avLst>
          </a:prstGeom>
          <a:ln>
            <a:prstDash val="lgDash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Arc 6">
            <a:extLst>
              <a:ext uri="{FF2B5EF4-FFF2-40B4-BE49-F238E27FC236}">
                <a16:creationId xmlns:a16="http://schemas.microsoft.com/office/drawing/2014/main" id="{367D1B24-0444-1382-44C4-4660BA43D90E}"/>
              </a:ext>
            </a:extLst>
          </p:cNvPr>
          <p:cNvSpPr/>
          <p:nvPr/>
        </p:nvSpPr>
        <p:spPr>
          <a:xfrm>
            <a:off x="1007754" y="2490277"/>
            <a:ext cx="5717510" cy="5330824"/>
          </a:xfrm>
          <a:prstGeom prst="arc">
            <a:avLst>
              <a:gd name="adj1" fmla="val 17190226"/>
              <a:gd name="adj2" fmla="val 1534456"/>
            </a:avLst>
          </a:prstGeom>
          <a:ln>
            <a:prstDash val="lgDash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805EBC-ED5E-AA3C-7B11-DCABBFC5BCDB}"/>
              </a:ext>
            </a:extLst>
          </p:cNvPr>
          <p:cNvSpPr txBox="1"/>
          <p:nvPr/>
        </p:nvSpPr>
        <p:spPr>
          <a:xfrm>
            <a:off x="4100052" y="234241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R</a:t>
            </a:r>
            <a:r>
              <a:rPr lang="en-US" baseline="-25000" dirty="0" err="1"/>
              <a:t>max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DF4BDA-8D68-A138-1483-3C1EC0A02BBA}"/>
              </a:ext>
            </a:extLst>
          </p:cNvPr>
          <p:cNvSpPr txBox="1"/>
          <p:nvPr/>
        </p:nvSpPr>
        <p:spPr>
          <a:xfrm>
            <a:off x="2813185" y="286596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R</a:t>
            </a:r>
            <a:r>
              <a:rPr lang="en-US" baseline="-25000" dirty="0" err="1"/>
              <a:t>min</a:t>
            </a:r>
            <a:endParaRPr lang="en-US" dirty="0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369C97D2-0B91-FECE-D2A0-C78EBDE5E7F1}"/>
              </a:ext>
            </a:extLst>
          </p:cNvPr>
          <p:cNvSpPr/>
          <p:nvPr/>
        </p:nvSpPr>
        <p:spPr>
          <a:xfrm rot="12095418">
            <a:off x="5498253" y="2835552"/>
            <a:ext cx="2231056" cy="1858645"/>
          </a:xfrm>
          <a:prstGeom prst="rt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4000D7A0-9A02-C221-3331-C0177B3868A2}"/>
                  </a:ext>
                </a:extLst>
              </p14:cNvPr>
              <p14:cNvContentPartPr/>
              <p14:nvPr/>
            </p14:nvContentPartPr>
            <p14:xfrm>
              <a:off x="6665954" y="3883548"/>
              <a:ext cx="36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4000D7A0-9A02-C221-3331-C0177B3868A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648314" y="3865908"/>
                <a:ext cx="36000" cy="36000"/>
              </a:xfrm>
              <a:prstGeom prst="rect">
                <a:avLst/>
              </a:prstGeom>
            </p:spPr>
          </p:pic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A55FF85-7F8E-490F-B287-AB45D9A23F64}"/>
              </a:ext>
            </a:extLst>
          </p:cNvPr>
          <p:cNvCxnSpPr>
            <a:cxnSpLocks/>
          </p:cNvCxnSpPr>
          <p:nvPr/>
        </p:nvCxnSpPr>
        <p:spPr>
          <a:xfrm flipH="1" flipV="1">
            <a:off x="6665954" y="3952568"/>
            <a:ext cx="408447" cy="18864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80382A3-D58E-9B91-A272-458FD8C82858}"/>
              </a:ext>
            </a:extLst>
          </p:cNvPr>
          <p:cNvSpPr txBox="1"/>
          <p:nvPr/>
        </p:nvSpPr>
        <p:spPr>
          <a:xfrm>
            <a:off x="6923007" y="5928994"/>
            <a:ext cx="2034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Case 1 closest point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798BEED-2531-9E89-C635-CAAC06CA4A6A}"/>
              </a:ext>
            </a:extLst>
          </p:cNvPr>
          <p:cNvSpPr txBox="1"/>
          <p:nvPr/>
        </p:nvSpPr>
        <p:spPr>
          <a:xfrm>
            <a:off x="2470328" y="4268901"/>
            <a:ext cx="25306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Case 1:</a:t>
            </a:r>
          </a:p>
          <a:p>
            <a:r>
              <a:rPr lang="en-US" dirty="0"/>
              <a:t>Object lies outside </a:t>
            </a:r>
            <a:r>
              <a:rPr lang="en-US" dirty="0" err="1"/>
              <a:t>R</a:t>
            </a:r>
            <a:r>
              <a:rPr lang="en-US" baseline="-25000" dirty="0" err="1"/>
              <a:t>max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705002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06F01-053C-C575-92DD-69DE21C74B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3E8B-3F1E-8D97-E392-9A0DE131F3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https://www.freepik.com/free-vector/set-construction-site-objects_27285642.htm</a:t>
            </a:r>
          </a:p>
          <a:p>
            <a:r>
              <a:rPr lang="en-US" dirty="0">
                <a:hlinkClick r:id="rId2"/>
              </a:rPr>
              <a:t>https://www.istockphoto.com/photos/road-construction-barrels</a:t>
            </a:r>
            <a:endParaRPr lang="en-US" dirty="0"/>
          </a:p>
          <a:p>
            <a:r>
              <a:rPr lang="en-US" dirty="0">
                <a:hlinkClick r:id="rId3"/>
              </a:rPr>
              <a:t>https://www.wired.com/2017/02/self-driving-cars-cant-even-construction-zones/</a:t>
            </a:r>
            <a:endParaRPr lang="en-US" dirty="0"/>
          </a:p>
          <a:p>
            <a:r>
              <a:rPr lang="en-US" dirty="0">
                <a:hlinkClick r:id="rId4"/>
              </a:rPr>
              <a:t>https://www.randyakin.com/blog/2019/12/29/sideswipe-car-accidents-203205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72758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EF97-C566-AE6B-185F-FBC73D089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K-Nearest-Neighbor Algorithm</a:t>
            </a:r>
          </a:p>
        </p:txBody>
      </p:sp>
    </p:spTree>
    <p:extLst>
      <p:ext uri="{BB962C8B-B14F-4D97-AF65-F5344CB8AC3E}">
        <p14:creationId xmlns:p14="http://schemas.microsoft.com/office/powerpoint/2010/main" val="12127341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13318</TotalTime>
  <Words>3696</Words>
  <Application>Microsoft Office PowerPoint</Application>
  <PresentationFormat>Widescreen</PresentationFormat>
  <Paragraphs>459</Paragraphs>
  <Slides>85</Slides>
  <Notes>7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85</vt:i4>
      </vt:variant>
    </vt:vector>
  </HeadingPairs>
  <TitlesOfParts>
    <vt:vector size="92" baseType="lpstr">
      <vt:lpstr>Arial</vt:lpstr>
      <vt:lpstr>Calibri</vt:lpstr>
      <vt:lpstr>Calibri Light</vt:lpstr>
      <vt:lpstr>Cambria Math</vt:lpstr>
      <vt:lpstr>Menlo</vt:lpstr>
      <vt:lpstr>Roboto</vt:lpstr>
      <vt:lpstr>Office Theme</vt:lpstr>
      <vt:lpstr>Detecting Collisions</vt:lpstr>
      <vt:lpstr>This presentation is organized as follows</vt:lpstr>
      <vt:lpstr>Motivations</vt:lpstr>
      <vt:lpstr>The dynamic and case-specific nature of construction work zones makes it especially difficult for autonomous vehicles to navigate through them </vt:lpstr>
      <vt:lpstr>Construction work zones take various shapes, and tend to have various collidable objects on and near roads</vt:lpstr>
      <vt:lpstr>Basic Dataset Plotting Functions</vt:lpstr>
      <vt:lpstr>A function in the Feature Extraction library allows users to XY datasets</vt:lpstr>
      <vt:lpstr>Users can create their own XY data using a function in this library</vt:lpstr>
      <vt:lpstr>K-Nearest-Neighbor Algorithm</vt:lpstr>
      <vt:lpstr>Associating XY points in one dataset (A map) to another dataset (waypoints) is a useful tool when working with construction zones</vt:lpstr>
      <vt:lpstr>X,Y points from two different datasets can be paired as an application of machine leaning (k-nearest neighbor algorithm)</vt:lpstr>
      <vt:lpstr>In this problem, we want to associate X,Y data points in one data set (a map, for example) with X,Y data points in another data set</vt:lpstr>
      <vt:lpstr>Association of XY points to XY points</vt:lpstr>
      <vt:lpstr>Nearest-neighbor or k-nearest-neighbor (kNN) searches are well-researched machine learning algorithms that can help determine mutual matches</vt:lpstr>
      <vt:lpstr>There may be points in set A that are the closest for multiple points in set B, or points that are never identified as a nearest neighbor. </vt:lpstr>
      <vt:lpstr>How the algorithm works</vt:lpstr>
      <vt:lpstr>How the algorithm works (continued)</vt:lpstr>
      <vt:lpstr>Associated Data Statistics and Modifications</vt:lpstr>
      <vt:lpstr>It is useful to have some statistics for points in datasets that have been associated with each other</vt:lpstr>
      <vt:lpstr>Another function allows us to modify the statistics of datasets by adjusting XY points</vt:lpstr>
      <vt:lpstr>Patches are used to represent objects that the vehicle can potentially collide into</vt:lpstr>
      <vt:lpstr>Sample patches are used to illustrate how patched are implemented in the library</vt:lpstr>
      <vt:lpstr>These patches can be easily visualized </vt:lpstr>
      <vt:lpstr>The library allows users to interactively create patches through color selection and mouse clicks</vt:lpstr>
      <vt:lpstr>Axis Aligned Bounding Boxes (AABB), which are useful when working with collision detection, can be determined for each of the patches</vt:lpstr>
      <vt:lpstr>Basic Vehicle definitions</vt:lpstr>
      <vt:lpstr>We define the following vehicle properties</vt:lpstr>
      <vt:lpstr>The heading angle is defined as the angle between the positive x axis and the heading (direction the vehicle is facing).</vt:lpstr>
      <vt:lpstr>Slip angle is the angle between the vehicle’s velocity vector and the heading</vt:lpstr>
      <vt:lpstr>The heading angle is defined as the angle between the positive x axis and the vehicle’s velocity vector</vt:lpstr>
      <vt:lpstr>Construction Zones and Obstacles</vt:lpstr>
      <vt:lpstr>Construction work zones take various shapes, and tend to have various collidable objects on and near roads</vt:lpstr>
      <vt:lpstr>Common collidable objects found in construction sites are barrels, which from a top-down view can be modelled as regular octagon patches.</vt:lpstr>
      <vt:lpstr>Straight Path Collision Detection</vt:lpstr>
      <vt:lpstr>Finding the collision points between obstacles and a vehicle travelling down a straight path</vt:lpstr>
      <vt:lpstr>Important assumptions before we proceed to tackling the problem</vt:lpstr>
      <vt:lpstr>The strategy (explained in further details in upcoming slides)</vt:lpstr>
      <vt:lpstr>Rotate (about CG) the vehicle and obstacles to point to the x-axis (to turn any situation into a standard problem) – use a rotation matrix</vt:lpstr>
      <vt:lpstr>Use polyxpoly (matlab function to find intersection between two polylines) to find points of collision</vt:lpstr>
      <vt:lpstr>We then check to see if there are any vertices of the object that lie on this rotated path</vt:lpstr>
      <vt:lpstr>We then check to see if there have been any collisions by comparing the points we obtained before</vt:lpstr>
      <vt:lpstr>Once this point is obtained, we rotate and translate it back to the original coordinate space</vt:lpstr>
      <vt:lpstr>There are several test cases that the algorithm can encounter</vt:lpstr>
      <vt:lpstr>PowerPoint Presentation</vt:lpstr>
      <vt:lpstr>The algorithm displays the location of the minimum clearances on the figure as near misses</vt:lpstr>
      <vt:lpstr>We can also have these different test cases plotted as a single scenario</vt:lpstr>
      <vt:lpstr>Curved Path Collision Detection</vt:lpstr>
      <vt:lpstr>Finding the collision between a objects and a vehicle travelling down a curved patch</vt:lpstr>
      <vt:lpstr>The strategy (explained in further details in upcoming slides)</vt:lpstr>
      <vt:lpstr>Vehicle trajectory for a curved path is defined by several pertinent radii</vt:lpstr>
      <vt:lpstr>They are calculated as follows:</vt:lpstr>
      <vt:lpstr>We first use a function in the library to find these pertinent radii of the circular trajectory that the vehicle can clear without collision</vt:lpstr>
      <vt:lpstr>Object vertices radii are calculated with respect to the center of trajectory of the vehicle</vt:lpstr>
      <vt:lpstr>Then, we calculate the angle for each bounding point on the car with respect to the center of the circular trajectory at the start point</vt:lpstr>
      <vt:lpstr>We repeat a similar calculation to obtain angles for the vertices of all the obstacles</vt:lpstr>
      <vt:lpstr>The section of code that checks hits and misses is split into three sub-sections.</vt:lpstr>
      <vt:lpstr>We compare the left and right front vehicle vertices to each of the object edges to check for collision using a function in the geometry library</vt:lpstr>
      <vt:lpstr>The function works by comparing the circles formed by each of the vehicle’s vertices to the lines formed by each edge of the obstacle</vt:lpstr>
      <vt:lpstr>A special kind of collision could occur when the edge spans the max radius with vertex outside of outer front track radius </vt:lpstr>
      <vt:lpstr>In section 2, we start off by determining whether a vertex falls into the vehicle’s trajectory</vt:lpstr>
      <vt:lpstr>If a vertex does exist on the trajectory , We compare the object vertices to each of the vehicle’s front edge to check for collision</vt:lpstr>
      <vt:lpstr>A special “sideswipe” could occur, where the object’s vertex collides with one of the two vehicle side edges</vt:lpstr>
      <vt:lpstr>Sideswipe collisions occur regularly in real life resulting in damages to the side of the vehicle</vt:lpstr>
      <vt:lpstr>Once the first two checks are complete, we consider the case where no intersections were detected for an object</vt:lpstr>
      <vt:lpstr>The closest point on the object to the vehicle’s trajectory is the point of near miss</vt:lpstr>
      <vt:lpstr>There are two possible scenario’s we need to consider to determine this point</vt:lpstr>
      <vt:lpstr>For case 1, The “near miss” point on the obstacle can lie anywhere on the edge depending on the situation, so we use alpha to find this point</vt:lpstr>
      <vt:lpstr>We determine point pa and pb( the two closest outer vertex points) by finding the minimum distance from these points to the max radius </vt:lpstr>
      <vt:lpstr>For case 2, The “near miss” point is simply the closest vertex to the minimum that can be easily computed by comparing distances like case 1</vt:lpstr>
      <vt:lpstr>PowerPoint Presentation</vt:lpstr>
      <vt:lpstr>Vertex/vertices is within track width</vt:lpstr>
      <vt:lpstr>Vertex is between inside front corner and minimum radius</vt:lpstr>
      <vt:lpstr>Vertex is between outside front corner and maximum radius</vt:lpstr>
      <vt:lpstr>Edge is entirely within track width</vt:lpstr>
      <vt:lpstr>Edge is between minimum radius and track width</vt:lpstr>
      <vt:lpstr>Edge is between maximum radius and track width</vt:lpstr>
      <vt:lpstr>Edge spans the track width but vertices within min and maximum radii</vt:lpstr>
      <vt:lpstr>Edge spans the minimum and maximum radii</vt:lpstr>
      <vt:lpstr>Edge spans max radius with vertex outside of outer front track radius</vt:lpstr>
      <vt:lpstr>Edge spans min radius with vertex outside of inner front track radius</vt:lpstr>
      <vt:lpstr>Vertices are outside maximum/minimum radii (near miss)</vt:lpstr>
      <vt:lpstr>PowerPoint Presentation</vt:lpstr>
      <vt:lpstr>PowerPoint Presentation</vt:lpstr>
      <vt:lpstr>PowerPoint Presentation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Detecting Collisions</dc:title>
  <dc:creator>shashank g</dc:creator>
  <cp:lastModifiedBy>shashank g</cp:lastModifiedBy>
  <cp:revision>160</cp:revision>
  <dcterms:created xsi:type="dcterms:W3CDTF">2022-06-28T07:24:43Z</dcterms:created>
  <dcterms:modified xsi:type="dcterms:W3CDTF">2022-07-08T16:34:55Z</dcterms:modified>
</cp:coreProperties>
</file>